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2" autoAdjust="0"/>
    <p:restoredTop sz="94721" autoAdjust="0"/>
  </p:normalViewPr>
  <p:slideViewPr>
    <p:cSldViewPr>
      <p:cViewPr varScale="1">
        <p:scale>
          <a:sx n="69" d="100"/>
          <a:sy n="69" d="100"/>
        </p:scale>
        <p:origin x="-14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62581B-CBBC-435E-A12B-BE66320CB258}" type="datetimeFigureOut">
              <a:rPr lang="ru-RU" smtClean="0"/>
              <a:pPr/>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23BD-B386-4196-B9DF-6A8050A7D52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2581B-CBBC-435E-A12B-BE66320CB258}" type="datetimeFigureOut">
              <a:rPr lang="ru-RU" smtClean="0"/>
              <a:pPr/>
              <a:t>08.04.2019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23BD-B386-4196-B9DF-6A8050A7D52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vk.com/photo-21746944_276412865" TargetMode="Externa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p:cNvPicPr>
            <a:picLocks noGrp="1"/>
          </p:cNvPicPr>
          <p:nvPr>
            <p:ph idx="1"/>
          </p:nvPr>
        </p:nvPicPr>
        <p:blipFill>
          <a:blip r:embed="rId2" cstate="print"/>
          <a:stretch>
            <a:fillRect/>
          </a:stretch>
        </p:blipFill>
        <p:spPr bwMode="auto">
          <a:xfrm>
            <a:off x="4857752" y="928670"/>
            <a:ext cx="3810000" cy="4572000"/>
          </a:xfrm>
          <a:prstGeom prst="rect">
            <a:avLst/>
          </a:prstGeom>
          <a:noFill/>
          <a:ln w="9525">
            <a:noFill/>
            <a:miter lim="800000"/>
            <a:headEnd/>
            <a:tailEnd/>
          </a:ln>
        </p:spPr>
      </p:pic>
      <p:sp>
        <p:nvSpPr>
          <p:cNvPr id="6" name="Текст 5"/>
          <p:cNvSpPr>
            <a:spLocks noGrp="1"/>
          </p:cNvSpPr>
          <p:nvPr>
            <p:ph type="body" sz="half" idx="2"/>
          </p:nvPr>
        </p:nvSpPr>
        <p:spPr>
          <a:xfrm>
            <a:off x="285720" y="428604"/>
            <a:ext cx="5000660" cy="5697559"/>
          </a:xfrm>
        </p:spPr>
        <p:txBody>
          <a:bodyPr>
            <a:normAutofit lnSpcReduction="10000"/>
          </a:bodyPr>
          <a:lstStyle/>
          <a:p>
            <a:pPr algn="ctr"/>
            <a:r>
              <a:rPr lang="ru-RU" sz="4400" b="1" dirty="0" smtClean="0">
                <a:solidFill>
                  <a:srgbClr val="FF0000"/>
                </a:solidFill>
                <a:latin typeface="Comic Sans MS" pitchFamily="66" charset="0"/>
              </a:rPr>
              <a:t>Артикуляционная гимнастика</a:t>
            </a:r>
          </a:p>
          <a:p>
            <a:pPr algn="ctr"/>
            <a:r>
              <a:rPr lang="ru-RU" sz="4400" b="1" dirty="0" smtClean="0">
                <a:solidFill>
                  <a:srgbClr val="FF0000"/>
                </a:solidFill>
                <a:latin typeface="Comic Sans MS" pitchFamily="66" charset="0"/>
              </a:rPr>
              <a:t> для детей</a:t>
            </a:r>
          </a:p>
          <a:p>
            <a:pPr algn="ctr"/>
            <a:r>
              <a:rPr lang="ru-RU" sz="4400" b="1" dirty="0" smtClean="0">
                <a:solidFill>
                  <a:srgbClr val="FF0000"/>
                </a:solidFill>
                <a:latin typeface="Comic Sans MS" pitchFamily="66" charset="0"/>
              </a:rPr>
              <a:t>дошкольного </a:t>
            </a:r>
            <a:r>
              <a:rPr lang="ru-RU" sz="4400" b="1" dirty="0" smtClean="0">
                <a:solidFill>
                  <a:srgbClr val="FF0000"/>
                </a:solidFill>
                <a:latin typeface="Comic Sans MS" pitchFamily="66" charset="0"/>
              </a:rPr>
              <a:t>возраста</a:t>
            </a:r>
          </a:p>
          <a:p>
            <a:pPr algn="ctr"/>
            <a:endParaRPr lang="ru-RU" sz="2400" dirty="0" smtClean="0">
              <a:solidFill>
                <a:srgbClr val="002060"/>
              </a:solidFill>
              <a:latin typeface="Comic Sans MS" pitchFamily="66" charset="0"/>
            </a:endParaRPr>
          </a:p>
          <a:p>
            <a:pPr algn="ctr"/>
            <a:endParaRPr lang="ru-RU" sz="2400" dirty="0" smtClean="0">
              <a:solidFill>
                <a:srgbClr val="002060"/>
              </a:solidFill>
              <a:latin typeface="Comic Sans MS" pitchFamily="66" charset="0"/>
            </a:endParaRPr>
          </a:p>
          <a:p>
            <a:pPr algn="ctr"/>
            <a:r>
              <a:rPr lang="ru-RU" sz="2400" dirty="0" smtClean="0">
                <a:solidFill>
                  <a:srgbClr val="002060"/>
                </a:solidFill>
                <a:latin typeface="Comic Sans MS" pitchFamily="66" charset="0"/>
              </a:rPr>
              <a:t>Разработал: учитель –логопед МБДОУДС № 11</a:t>
            </a:r>
          </a:p>
          <a:p>
            <a:pPr algn="ctr"/>
            <a:r>
              <a:rPr lang="ru-RU" sz="2400" dirty="0" smtClean="0">
                <a:solidFill>
                  <a:srgbClr val="002060"/>
                </a:solidFill>
                <a:latin typeface="Comic Sans MS" pitchFamily="66" charset="0"/>
              </a:rPr>
              <a:t>Кузина Светлана Александровна</a:t>
            </a:r>
            <a:endParaRPr lang="ru-RU" sz="2400" dirty="0" smtClean="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357166"/>
            <a:ext cx="7772400" cy="2714644"/>
          </a:xfrm>
        </p:spPr>
        <p:txBody>
          <a:bodyPr>
            <a:noAutofit/>
          </a:bodyPr>
          <a:lstStyle/>
          <a:p>
            <a:r>
              <a:rPr lang="ru-RU" sz="2400" dirty="0" smtClean="0">
                <a:latin typeface="+mn-lt"/>
              </a:rPr>
              <a:t>Чтобы сделать эту трудную для ребенка работу увлекательным и интересным занятием, нужно превратить упражнения в интересную игру с помощью </a:t>
            </a:r>
            <a:r>
              <a:rPr lang="ru-RU" sz="2400" dirty="0" smtClean="0"/>
              <a:t>веселых историй о язычке</a:t>
            </a:r>
            <a:r>
              <a:rPr lang="ru-RU" sz="2400" dirty="0" smtClean="0">
                <a:latin typeface="+mn-lt"/>
              </a:rPr>
              <a:t>, добавляя стихи и загадки. </a:t>
            </a: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285720" y="2643182"/>
            <a:ext cx="4786346" cy="3357586"/>
          </a:xfrm>
        </p:spPr>
        <p:txBody>
          <a:bodyPr>
            <a:noAutofit/>
          </a:bodyPr>
          <a:lstStyle/>
          <a:p>
            <a:r>
              <a:rPr lang="ru-RU" sz="2400" dirty="0" smtClean="0">
                <a:solidFill>
                  <a:schemeClr val="tx1"/>
                </a:solidFill>
              </a:rPr>
              <a:t>Рот малыша - это домик, в котором живет язычок. Язычок прячется за забором (зубки), но иногда он выходит поиграть и  может превращаться в "хвостик лисички", который заметает следы или в "часики". Каждое упражнение можно обыграть и превратить в забавную историю.</a:t>
            </a:r>
          </a:p>
        </p:txBody>
      </p:sp>
      <p:pic>
        <p:nvPicPr>
          <p:cNvPr id="31746" name="Picture 2"/>
          <p:cNvPicPr>
            <a:picLocks noChangeAspect="1" noChangeArrowheads="1"/>
          </p:cNvPicPr>
          <p:nvPr/>
        </p:nvPicPr>
        <p:blipFill>
          <a:blip r:embed="rId2" cstate="print"/>
          <a:srcRect/>
          <a:stretch>
            <a:fillRect/>
          </a:stretch>
        </p:blipFill>
        <p:spPr bwMode="auto">
          <a:xfrm>
            <a:off x="5143504" y="2857496"/>
            <a:ext cx="3857622"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357166"/>
            <a:ext cx="7772400" cy="2714644"/>
          </a:xfrm>
        </p:spPr>
        <p:txBody>
          <a:bodyPr>
            <a:noAutofit/>
          </a:bodyPr>
          <a:lstStyle/>
          <a:p>
            <a:r>
              <a:rPr lang="ru-RU" sz="2800" dirty="0" smtClean="0"/>
              <a:t>Важность артикуляционной гимнастики для детей трудно переоценить. Она подобна утренней зарядке: усиливает кровообращение, развивает гибкость органов речевого аппарата, укрепляет мышцы лица. </a:t>
            </a:r>
            <a:r>
              <a:rPr lang="ru-RU" sz="2400" dirty="0" smtClean="0"/>
              <a:t/>
            </a:r>
            <a:br>
              <a:rPr lang="ru-RU" sz="2400" dirty="0" smtClean="0"/>
            </a:b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285720" y="2357430"/>
            <a:ext cx="4786346" cy="3357586"/>
          </a:xfrm>
        </p:spPr>
        <p:txBody>
          <a:bodyPr>
            <a:noAutofit/>
          </a:bodyPr>
          <a:lstStyle/>
          <a:p>
            <a:r>
              <a:rPr lang="ru-RU" sz="2800" dirty="0" smtClean="0">
                <a:solidFill>
                  <a:schemeClr val="tx1"/>
                </a:solidFill>
              </a:rPr>
              <a:t>Проводить артикуляционную гимнастику нужно ежедневно, чтобы вырабатываемые у детей навыки закреплялись. Лучше выполнять упражнения 2 раза в день по 5 минут.</a:t>
            </a:r>
          </a:p>
          <a:p>
            <a:r>
              <a:rPr lang="ru-RU" sz="2800" dirty="0" smtClean="0">
                <a:solidFill>
                  <a:schemeClr val="tx1"/>
                </a:solidFill>
              </a:rPr>
              <a:t> Каждое упражнение выполнять по 5-7 раз.</a:t>
            </a:r>
          </a:p>
        </p:txBody>
      </p:sp>
      <p:pic>
        <p:nvPicPr>
          <p:cNvPr id="32770" name="Picture 2"/>
          <p:cNvPicPr>
            <a:picLocks noChangeAspect="1" noChangeArrowheads="1"/>
          </p:cNvPicPr>
          <p:nvPr/>
        </p:nvPicPr>
        <p:blipFill>
          <a:blip r:embed="rId2" cstate="print"/>
          <a:srcRect/>
          <a:stretch>
            <a:fillRect/>
          </a:stretch>
        </p:blipFill>
        <p:spPr bwMode="auto">
          <a:xfrm>
            <a:off x="5000628" y="2571744"/>
            <a:ext cx="3976961"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357166"/>
            <a:ext cx="7772400" cy="2714644"/>
          </a:xfrm>
        </p:spPr>
        <p:txBody>
          <a:bodyPr>
            <a:noAutofit/>
          </a:bodyPr>
          <a:lstStyle/>
          <a:p>
            <a:r>
              <a:rPr lang="ru-RU" sz="2800" dirty="0" smtClean="0"/>
              <a:t>Работа над развитием артикуляционного аппарата, является одной из первостепенных задач, в работе над формированием правильного звукопроизношения</a:t>
            </a:r>
            <a:br>
              <a:rPr lang="ru-RU" sz="2800" dirty="0" smtClean="0"/>
            </a:b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285720" y="2357430"/>
            <a:ext cx="4786346" cy="3357586"/>
          </a:xfrm>
        </p:spPr>
        <p:txBody>
          <a:bodyPr>
            <a:noAutofit/>
          </a:bodyPr>
          <a:lstStyle/>
          <a:p>
            <a:r>
              <a:rPr lang="ru-RU" sz="2800" dirty="0" smtClean="0">
                <a:solidFill>
                  <a:schemeClr val="tx1"/>
                </a:solidFill>
              </a:rPr>
              <a:t>Если своевременно выявить нарушение и начать работу с ребёнком, используя артикуляционную гимнастику, то можно добиться положительных результатов за более короткий срок.</a:t>
            </a:r>
          </a:p>
        </p:txBody>
      </p:sp>
      <p:pic>
        <p:nvPicPr>
          <p:cNvPr id="33794" name="Picture 2"/>
          <p:cNvPicPr>
            <a:picLocks noChangeAspect="1" noChangeArrowheads="1"/>
          </p:cNvPicPr>
          <p:nvPr/>
        </p:nvPicPr>
        <p:blipFill>
          <a:blip r:embed="rId2" cstate="print"/>
          <a:srcRect/>
          <a:stretch>
            <a:fillRect/>
          </a:stretch>
        </p:blipFill>
        <p:spPr bwMode="auto">
          <a:xfrm>
            <a:off x="5214942" y="2285992"/>
            <a:ext cx="3648330" cy="3976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357166"/>
            <a:ext cx="3643338" cy="5786478"/>
          </a:xfrm>
        </p:spPr>
        <p:txBody>
          <a:bodyPr>
            <a:noAutofit/>
          </a:bodyPr>
          <a:lstStyle/>
          <a:p>
            <a:r>
              <a:rPr lang="ru-RU" sz="2800" dirty="0" smtClean="0"/>
              <a:t/>
            </a:r>
            <a:br>
              <a:rPr lang="ru-RU" sz="2800" dirty="0" smtClean="0"/>
            </a:br>
            <a:r>
              <a:rPr lang="ru-RU" sz="2800" dirty="0" smtClean="0"/>
              <a:t>В данной презентации я представлю упражнения основного артикуляционного комплекса, которые использую в своей работе с детьми дошкольного возраста.</a:t>
            </a:r>
            <a:br>
              <a:rPr lang="ru-RU" sz="2800" dirty="0" smtClean="0"/>
            </a:br>
            <a:r>
              <a:rPr lang="ru-RU" sz="2800" dirty="0" smtClean="0"/>
              <a:t/>
            </a:r>
            <a:br>
              <a:rPr lang="ru-RU" sz="2800" dirty="0" smtClean="0"/>
            </a:br>
            <a:r>
              <a:rPr lang="ru-RU" sz="3200" dirty="0" smtClean="0"/>
              <a:t/>
            </a:r>
            <a:br>
              <a:rPr lang="ru-RU" sz="3200" dirty="0" smtClean="0"/>
            </a:br>
            <a:endParaRPr lang="ru-RU" sz="3200" dirty="0"/>
          </a:p>
        </p:txBody>
      </p:sp>
      <p:pic>
        <p:nvPicPr>
          <p:cNvPr id="34818" name="Picture 2"/>
          <p:cNvPicPr>
            <a:picLocks noChangeAspect="1" noChangeArrowheads="1"/>
          </p:cNvPicPr>
          <p:nvPr/>
        </p:nvPicPr>
        <p:blipFill>
          <a:blip r:embed="rId2" cstate="print"/>
          <a:srcRect/>
          <a:stretch>
            <a:fillRect/>
          </a:stretch>
        </p:blipFill>
        <p:spPr bwMode="auto">
          <a:xfrm>
            <a:off x="4786314" y="571480"/>
            <a:ext cx="3799061" cy="55733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116632"/>
            <a:ext cx="6829444" cy="225404"/>
          </a:xfrm>
        </p:spPr>
        <p:txBody>
          <a:bodyPr>
            <a:noAutofit/>
          </a:bodyPr>
          <a:lstStyle/>
          <a:p>
            <a:r>
              <a:rPr lang="ru-RU" sz="2400" dirty="0"/>
              <a:t>Артикуляционная гимнастика </a:t>
            </a:r>
          </a:p>
        </p:txBody>
      </p:sp>
      <p:pic>
        <p:nvPicPr>
          <p:cNvPr id="17" name="Содержимое 16"/>
          <p:cNvPicPr>
            <a:picLocks noGrp="1"/>
          </p:cNvPicPr>
          <p:nvPr>
            <p:ph sz="half" idx="2"/>
          </p:nvPr>
        </p:nvPicPr>
        <p:blipFill>
          <a:blip r:embed="rId2" cstate="print"/>
          <a:srcRect/>
          <a:stretch>
            <a:fillRect/>
          </a:stretch>
        </p:blipFill>
        <p:spPr bwMode="auto">
          <a:xfrm>
            <a:off x="0" y="764704"/>
            <a:ext cx="4572000" cy="6093296"/>
          </a:xfrm>
          <a:prstGeom prst="rect">
            <a:avLst/>
          </a:prstGeom>
          <a:noFill/>
          <a:ln w="9525">
            <a:noFill/>
            <a:miter lim="800000"/>
            <a:headEnd/>
            <a:tailEnd/>
          </a:ln>
        </p:spPr>
      </p:pic>
      <p:sp>
        <p:nvSpPr>
          <p:cNvPr id="15" name="Текст 14"/>
          <p:cNvSpPr>
            <a:spLocks noGrp="1"/>
          </p:cNvSpPr>
          <p:nvPr>
            <p:ph type="body" sz="quarter" idx="3"/>
          </p:nvPr>
        </p:nvSpPr>
        <p:spPr>
          <a:xfrm>
            <a:off x="107504" y="404664"/>
            <a:ext cx="8496944" cy="2376264"/>
          </a:xfrm>
        </p:spPr>
        <p:txBody>
          <a:bodyPr>
            <a:normAutofit/>
          </a:bodyPr>
          <a:lstStyle/>
          <a:p>
            <a:pPr algn="ctr"/>
            <a:r>
              <a:rPr lang="ru-RU" dirty="0"/>
              <a:t>Учимся широко и спокойно открывать и закрывать рот. Повторяем упражнение 3—5 раз. Даем ребенку время для отдыха. Вновь повторяем упражнение.</a:t>
            </a:r>
          </a:p>
          <a:p>
            <a:pPr algn="ctr"/>
            <a:endParaRPr lang="ru-RU" dirty="0"/>
          </a:p>
        </p:txBody>
      </p:sp>
      <p:pic>
        <p:nvPicPr>
          <p:cNvPr id="18" name="Содержимое 17"/>
          <p:cNvPicPr>
            <a:picLocks noGrp="1"/>
          </p:cNvPicPr>
          <p:nvPr>
            <p:ph sz="quarter" idx="4"/>
          </p:nvPr>
        </p:nvPicPr>
        <p:blipFill>
          <a:blip r:embed="rId3" cstate="print"/>
          <a:srcRect/>
          <a:stretch>
            <a:fillRect/>
          </a:stretch>
        </p:blipFill>
        <p:spPr bwMode="auto">
          <a:xfrm>
            <a:off x="5573240" y="2198000"/>
            <a:ext cx="3570760" cy="4660000"/>
          </a:xfrm>
          <a:prstGeom prst="rect">
            <a:avLst/>
          </a:prstGeom>
          <a:noFill/>
          <a:ln w="9525">
            <a:noFill/>
            <a:miter lim="800000"/>
            <a:headEnd/>
            <a:tailEnd/>
          </a:ln>
        </p:spPr>
      </p:pic>
      <p:sp>
        <p:nvSpPr>
          <p:cNvPr id="10" name="Текст 9"/>
          <p:cNvSpPr>
            <a:spLocks noGrp="1"/>
          </p:cNvSpPr>
          <p:nvPr>
            <p:ph type="body" idx="1"/>
          </p:nvPr>
        </p:nvSpPr>
        <p:spPr>
          <a:xfrm>
            <a:off x="1475656" y="0"/>
            <a:ext cx="5040560" cy="1340768"/>
          </a:xfrm>
        </p:spPr>
        <p:txBody>
          <a:bodyPr>
            <a:noAutofit/>
          </a:bodyPr>
          <a:lstStyle/>
          <a:p>
            <a:pPr algn="ctr"/>
            <a:r>
              <a:rPr lang="ru-RU" sz="5400" dirty="0" smtClean="0">
                <a:solidFill>
                  <a:srgbClr val="0070C0"/>
                </a:solidFill>
              </a:rPr>
              <a:t>«Окошко»</a:t>
            </a:r>
            <a:endParaRPr lang="ru-RU" sz="5400"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p:cNvPicPr>
            <a:picLocks noGrp="1"/>
          </p:cNvPicPr>
          <p:nvPr>
            <p:ph sz="half" idx="2"/>
          </p:nvPr>
        </p:nvPicPr>
        <p:blipFill>
          <a:blip r:embed="rId2" cstate="print"/>
          <a:srcRect/>
          <a:stretch>
            <a:fillRect/>
          </a:stretch>
        </p:blipFill>
        <p:spPr bwMode="auto">
          <a:xfrm>
            <a:off x="539552" y="1988840"/>
            <a:ext cx="4583432" cy="4968552"/>
          </a:xfrm>
          <a:prstGeom prst="rect">
            <a:avLst/>
          </a:prstGeom>
          <a:noFill/>
          <a:ln w="9525">
            <a:noFill/>
            <a:miter lim="800000"/>
            <a:headEnd/>
            <a:tailEnd/>
          </a:ln>
        </p:spPr>
      </p:pic>
      <p:sp>
        <p:nvSpPr>
          <p:cNvPr id="2" name="Заголовок 1"/>
          <p:cNvSpPr>
            <a:spLocks noGrp="1"/>
          </p:cNvSpPr>
          <p:nvPr>
            <p:ph type="title"/>
          </p:nvPr>
        </p:nvSpPr>
        <p:spPr>
          <a:xfrm>
            <a:off x="457200" y="274638"/>
            <a:ext cx="7758138" cy="296842"/>
          </a:xfrm>
        </p:spPr>
        <p:txBody>
          <a:bodyPr>
            <a:no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2267744" y="332656"/>
            <a:ext cx="4040188" cy="1000132"/>
          </a:xfrm>
        </p:spPr>
        <p:txBody>
          <a:bodyPr>
            <a:noAutofit/>
          </a:bodyPr>
          <a:lstStyle/>
          <a:p>
            <a:pPr algn="ctr"/>
            <a:r>
              <a:rPr lang="ru-RU" sz="5400" dirty="0">
                <a:solidFill>
                  <a:srgbClr val="00B050"/>
                </a:solidFill>
              </a:rPr>
              <a:t>«Улыбка</a:t>
            </a:r>
            <a:r>
              <a:rPr lang="ru-RU" sz="5400" dirty="0" smtClean="0">
                <a:solidFill>
                  <a:srgbClr val="00B050"/>
                </a:solidFill>
              </a:rPr>
              <a:t>»</a:t>
            </a:r>
            <a:endParaRPr lang="ru-RU" sz="5400" dirty="0">
              <a:solidFill>
                <a:srgbClr val="00B050"/>
              </a:solidFill>
            </a:endParaRPr>
          </a:p>
        </p:txBody>
      </p:sp>
      <p:pic>
        <p:nvPicPr>
          <p:cNvPr id="8" name="Содержимое 7" descr="http://cs5182.userapi.com/u12979769/151049632/x_f20b0af4.jpg">
            <a:hlinkClick r:id="rId3" tgtFrame="&quot;_blank&quot;"/>
          </p:cNvPr>
          <p:cNvPicPr>
            <a:picLocks noGrp="1"/>
          </p:cNvPicPr>
          <p:nvPr>
            <p:ph sz="quarter" idx="4"/>
          </p:nvPr>
        </p:nvPicPr>
        <p:blipFill>
          <a:blip r:embed="rId4" cstate="print"/>
          <a:srcRect/>
          <a:stretch>
            <a:fillRect/>
          </a:stretch>
        </p:blipFill>
        <p:spPr bwMode="auto">
          <a:xfrm>
            <a:off x="5715008" y="1916832"/>
            <a:ext cx="3177472" cy="4123812"/>
          </a:xfrm>
          <a:prstGeom prst="rect">
            <a:avLst/>
          </a:prstGeom>
          <a:noFill/>
          <a:ln w="9525">
            <a:noFill/>
            <a:miter lim="800000"/>
            <a:headEnd/>
            <a:tailEnd/>
          </a:ln>
        </p:spPr>
      </p:pic>
      <p:sp>
        <p:nvSpPr>
          <p:cNvPr id="5" name="Текст 4"/>
          <p:cNvSpPr>
            <a:spLocks noGrp="1"/>
          </p:cNvSpPr>
          <p:nvPr>
            <p:ph type="body" sz="quarter" idx="3"/>
          </p:nvPr>
        </p:nvSpPr>
        <p:spPr>
          <a:xfrm>
            <a:off x="0" y="1214422"/>
            <a:ext cx="8928131" cy="1926546"/>
          </a:xfrm>
        </p:spPr>
        <p:txBody>
          <a:bodyPr>
            <a:normAutofit fontScale="77500" lnSpcReduction="20000"/>
          </a:bodyPr>
          <a:lstStyle/>
          <a:p>
            <a:pPr algn="ctr">
              <a:lnSpc>
                <a:spcPct val="120000"/>
              </a:lnSpc>
              <a:spcBef>
                <a:spcPts val="0"/>
              </a:spcBef>
            </a:pPr>
            <a:r>
              <a:rPr lang="ru-RU" sz="3600" dirty="0" smtClean="0"/>
              <a:t>Широко </a:t>
            </a:r>
            <a:r>
              <a:rPr lang="ru-RU" sz="3600" dirty="0"/>
              <a:t>разводим уголки губ, обнажив сжатые зубы. Возвращаем губы в спокойное положение. Даем ребенку время для отдыха и расслабления</a:t>
            </a:r>
            <a:r>
              <a:rPr lang="ru-RU" sz="3600" dirty="0" smtClean="0"/>
              <a:t>. </a:t>
            </a:r>
            <a:r>
              <a:rPr lang="ru-RU" sz="3600" dirty="0"/>
              <a:t>Повторяем упражнение 3—4 раза.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15262" cy="296842"/>
          </a:xfrm>
        </p:spPr>
        <p:txBody>
          <a:bodyPr>
            <a:no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1979712" y="260648"/>
            <a:ext cx="4040188" cy="1103329"/>
          </a:xfrm>
        </p:spPr>
        <p:txBody>
          <a:bodyPr>
            <a:noAutofit/>
          </a:bodyPr>
          <a:lstStyle/>
          <a:p>
            <a:pPr algn="ctr"/>
            <a:r>
              <a:rPr lang="ru-RU" sz="5400" dirty="0">
                <a:solidFill>
                  <a:srgbClr val="FFC000"/>
                </a:solidFill>
              </a:rPr>
              <a:t>«Хоботок»</a:t>
            </a:r>
          </a:p>
        </p:txBody>
      </p:sp>
      <p:pic>
        <p:nvPicPr>
          <p:cNvPr id="7" name="Содержимое 6"/>
          <p:cNvPicPr>
            <a:picLocks noGrp="1"/>
          </p:cNvPicPr>
          <p:nvPr>
            <p:ph sz="half" idx="2"/>
          </p:nvPr>
        </p:nvPicPr>
        <p:blipFill>
          <a:blip r:embed="rId2" cstate="print"/>
          <a:srcRect/>
          <a:stretch>
            <a:fillRect/>
          </a:stretch>
        </p:blipFill>
        <p:spPr bwMode="auto">
          <a:xfrm>
            <a:off x="1822" y="1534783"/>
            <a:ext cx="4293690" cy="5309212"/>
          </a:xfrm>
          <a:prstGeom prst="rect">
            <a:avLst/>
          </a:prstGeom>
          <a:noFill/>
          <a:ln w="9525">
            <a:noFill/>
            <a:miter lim="800000"/>
            <a:headEnd/>
            <a:tailEnd/>
          </a:ln>
        </p:spPr>
      </p:pic>
      <p:pic>
        <p:nvPicPr>
          <p:cNvPr id="8" name="Содержимое 7"/>
          <p:cNvPicPr>
            <a:picLocks noGrp="1"/>
          </p:cNvPicPr>
          <p:nvPr>
            <p:ph sz="quarter" idx="4"/>
          </p:nvPr>
        </p:nvPicPr>
        <p:blipFill>
          <a:blip r:embed="rId3" cstate="print"/>
          <a:srcRect/>
          <a:stretch>
            <a:fillRect/>
          </a:stretch>
        </p:blipFill>
        <p:spPr bwMode="auto">
          <a:xfrm>
            <a:off x="5715008" y="1772816"/>
            <a:ext cx="3249480" cy="4370828"/>
          </a:xfrm>
          <a:prstGeom prst="rect">
            <a:avLst/>
          </a:prstGeom>
          <a:noFill/>
          <a:ln w="9525">
            <a:noFill/>
            <a:miter lim="800000"/>
            <a:headEnd/>
            <a:tailEnd/>
          </a:ln>
        </p:spPr>
      </p:pic>
      <p:sp>
        <p:nvSpPr>
          <p:cNvPr id="5" name="Текст 4"/>
          <p:cNvSpPr>
            <a:spLocks noGrp="1"/>
          </p:cNvSpPr>
          <p:nvPr>
            <p:ph type="body" sz="quarter" idx="3"/>
          </p:nvPr>
        </p:nvSpPr>
        <p:spPr>
          <a:xfrm>
            <a:off x="179512" y="764704"/>
            <a:ext cx="8686800" cy="1796780"/>
          </a:xfrm>
        </p:spPr>
        <p:txBody>
          <a:bodyPr>
            <a:normAutofit/>
          </a:bodyPr>
          <a:lstStyle/>
          <a:p>
            <a:pPr algn="ctr">
              <a:spcBef>
                <a:spcPts val="0"/>
              </a:spcBef>
            </a:pPr>
            <a:r>
              <a:rPr lang="ru-RU" dirty="0" smtClean="0"/>
              <a:t>Вытягиваем </a:t>
            </a:r>
            <a:r>
              <a:rPr lang="ru-RU" dirty="0"/>
              <a:t>губы вперед, как для поцелуя, держим в таком положении 3—5 секунд. Возвращаем губы в спокойное положение. Даем ребенку время для отдыха и расслабления. Повторяем упражнение 3—4 раза.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405"/>
            <a:ext cx="8229600" cy="368280"/>
          </a:xfrm>
        </p:spPr>
        <p:txBody>
          <a:bodyPr>
            <a:no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2411760" y="404664"/>
            <a:ext cx="4040188" cy="714380"/>
          </a:xfrm>
        </p:spPr>
        <p:txBody>
          <a:bodyPr>
            <a:noAutofit/>
          </a:bodyPr>
          <a:lstStyle/>
          <a:p>
            <a:pPr algn="ctr"/>
            <a:r>
              <a:rPr lang="ru-RU" sz="5400" dirty="0">
                <a:solidFill>
                  <a:schemeClr val="accent6">
                    <a:lumMod val="50000"/>
                  </a:schemeClr>
                </a:solidFill>
              </a:rPr>
              <a:t>«Хомячок</a:t>
            </a:r>
            <a:r>
              <a:rPr lang="ru-RU" sz="5400" dirty="0" smtClean="0">
                <a:solidFill>
                  <a:schemeClr val="accent6">
                    <a:lumMod val="50000"/>
                  </a:schemeClr>
                </a:solidFill>
              </a:rPr>
              <a:t>»</a:t>
            </a:r>
            <a:endParaRPr lang="ru-RU" sz="5400" dirty="0">
              <a:solidFill>
                <a:schemeClr val="accent6">
                  <a:lumMod val="50000"/>
                </a:schemeClr>
              </a:solidFill>
            </a:endParaRPr>
          </a:p>
        </p:txBody>
      </p:sp>
      <p:pic>
        <p:nvPicPr>
          <p:cNvPr id="7" name="Содержимое 6"/>
          <p:cNvPicPr>
            <a:picLocks noGrp="1"/>
          </p:cNvPicPr>
          <p:nvPr>
            <p:ph sz="quarter" idx="4"/>
          </p:nvPr>
        </p:nvPicPr>
        <p:blipFill>
          <a:blip r:embed="rId2" cstate="print"/>
          <a:srcRect/>
          <a:stretch>
            <a:fillRect/>
          </a:stretch>
        </p:blipFill>
        <p:spPr bwMode="auto">
          <a:xfrm>
            <a:off x="4572000" y="2060848"/>
            <a:ext cx="3126663" cy="3760666"/>
          </a:xfrm>
          <a:prstGeom prst="rect">
            <a:avLst/>
          </a:prstGeom>
          <a:noFill/>
          <a:ln w="9525">
            <a:noFill/>
            <a:miter lim="800000"/>
            <a:headEnd/>
            <a:tailEnd/>
          </a:ln>
        </p:spPr>
      </p:pic>
      <p:pic>
        <p:nvPicPr>
          <p:cNvPr id="8" name="Содержимое 7"/>
          <p:cNvPicPr>
            <a:picLocks noGrp="1"/>
          </p:cNvPicPr>
          <p:nvPr>
            <p:ph sz="half" idx="2"/>
          </p:nvPr>
        </p:nvPicPr>
        <p:blipFill>
          <a:blip r:embed="rId3" cstate="print"/>
          <a:srcRect/>
          <a:stretch>
            <a:fillRect/>
          </a:stretch>
        </p:blipFill>
        <p:spPr bwMode="auto">
          <a:xfrm>
            <a:off x="971600" y="2060848"/>
            <a:ext cx="3672408" cy="3960440"/>
          </a:xfrm>
          <a:prstGeom prst="rect">
            <a:avLst/>
          </a:prstGeom>
          <a:noFill/>
          <a:ln w="9525">
            <a:noFill/>
            <a:miter lim="800000"/>
            <a:headEnd/>
            <a:tailEnd/>
          </a:ln>
        </p:spPr>
      </p:pic>
      <p:sp>
        <p:nvSpPr>
          <p:cNvPr id="5" name="Текст 4"/>
          <p:cNvSpPr>
            <a:spLocks noGrp="1"/>
          </p:cNvSpPr>
          <p:nvPr>
            <p:ph type="body" sz="quarter" idx="3"/>
          </p:nvPr>
        </p:nvSpPr>
        <p:spPr>
          <a:xfrm>
            <a:off x="11308" y="11219"/>
            <a:ext cx="8686800" cy="2024228"/>
          </a:xfrm>
        </p:spPr>
        <p:txBody>
          <a:bodyPr>
            <a:normAutofit/>
          </a:bodyPr>
          <a:lstStyle/>
          <a:p>
            <a:pPr algn="ctr">
              <a:spcBef>
                <a:spcPts val="0"/>
              </a:spcBef>
            </a:pPr>
            <a:r>
              <a:rPr lang="ru-RU" dirty="0"/>
              <a:t>Предлагаем ребенку надуть щеки при закрытом рте и подержать в таком положении 3—5 секунд, а потом выдохнуть, расслабиться. Повторяем упражнение 3—4 р.</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p:cNvPicPr>
            <a:picLocks noGrp="1"/>
          </p:cNvPicPr>
          <p:nvPr>
            <p:ph sz="half" idx="2"/>
          </p:nvPr>
        </p:nvPicPr>
        <p:blipFill>
          <a:blip r:embed="rId2" cstate="print"/>
          <a:srcRect/>
          <a:stretch>
            <a:fillRect/>
          </a:stretch>
        </p:blipFill>
        <p:spPr bwMode="auto">
          <a:xfrm>
            <a:off x="251520" y="2428868"/>
            <a:ext cx="3534662" cy="4168484"/>
          </a:xfrm>
          <a:prstGeom prst="rect">
            <a:avLst/>
          </a:prstGeom>
          <a:noFill/>
          <a:ln w="9525">
            <a:noFill/>
            <a:miter lim="800000"/>
            <a:headEnd/>
            <a:tailEnd/>
          </a:ln>
        </p:spPr>
      </p:pic>
      <p:sp>
        <p:nvSpPr>
          <p:cNvPr id="2" name="Заголовок 1"/>
          <p:cNvSpPr>
            <a:spLocks noGrp="1"/>
          </p:cNvSpPr>
          <p:nvPr>
            <p:ph type="title"/>
          </p:nvPr>
        </p:nvSpPr>
        <p:spPr>
          <a:xfrm>
            <a:off x="457200" y="0"/>
            <a:ext cx="8003232" cy="620688"/>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827584" y="116632"/>
            <a:ext cx="6984776" cy="1224135"/>
          </a:xfrm>
        </p:spPr>
        <p:txBody>
          <a:bodyPr>
            <a:noAutofit/>
          </a:bodyPr>
          <a:lstStyle/>
          <a:p>
            <a:pPr algn="ctr"/>
            <a:r>
              <a:rPr lang="ru-RU" sz="5400" dirty="0">
                <a:solidFill>
                  <a:srgbClr val="0070C0"/>
                </a:solidFill>
              </a:rPr>
              <a:t>«Лопата</a:t>
            </a:r>
            <a:r>
              <a:rPr lang="ru-RU" sz="5400" dirty="0" smtClean="0">
                <a:solidFill>
                  <a:srgbClr val="0070C0"/>
                </a:solidFill>
              </a:rPr>
              <a:t>»</a:t>
            </a:r>
            <a:endParaRPr lang="ru-RU" sz="5400" dirty="0">
              <a:solidFill>
                <a:srgbClr val="0070C0"/>
              </a:solidFill>
            </a:endParaRPr>
          </a:p>
        </p:txBody>
      </p:sp>
      <p:sp>
        <p:nvSpPr>
          <p:cNvPr id="5" name="Текст 4"/>
          <p:cNvSpPr>
            <a:spLocks noGrp="1"/>
          </p:cNvSpPr>
          <p:nvPr>
            <p:ph type="body" sz="quarter" idx="3"/>
          </p:nvPr>
        </p:nvSpPr>
        <p:spPr>
          <a:xfrm>
            <a:off x="251520" y="0"/>
            <a:ext cx="8686801" cy="3234660"/>
          </a:xfrm>
        </p:spPr>
        <p:txBody>
          <a:bodyPr>
            <a:normAutofit/>
          </a:bodyPr>
          <a:lstStyle/>
          <a:p>
            <a:pPr algn="ctr">
              <a:spcBef>
                <a:spcPts val="0"/>
              </a:spcBef>
            </a:pPr>
            <a:endParaRPr lang="ru-RU" dirty="0" smtClean="0"/>
          </a:p>
          <a:p>
            <a:pPr algn="ctr">
              <a:spcBef>
                <a:spcPts val="0"/>
              </a:spcBef>
            </a:pPr>
            <a:r>
              <a:rPr lang="ru-RU" dirty="0" smtClean="0"/>
              <a:t>Широко </a:t>
            </a:r>
            <a:r>
              <a:rPr lang="ru-RU" dirty="0"/>
              <a:t>открываем рот. Кладем мягкий спокойный язычок на нижнюю губу. Задерживаем на 3—5 секунд. Убираем язычок. Даем ребенку время для отдыха и расслабления. Повторяем упражнение 3—4 раза.</a:t>
            </a:r>
          </a:p>
          <a:p>
            <a:pPr algn="ctr"/>
            <a:endParaRPr lang="ru-RU" dirty="0"/>
          </a:p>
        </p:txBody>
      </p:sp>
      <p:pic>
        <p:nvPicPr>
          <p:cNvPr id="7" name="Содержимое 6"/>
          <p:cNvPicPr>
            <a:picLocks noGrp="1"/>
          </p:cNvPicPr>
          <p:nvPr>
            <p:ph sz="quarter" idx="4"/>
          </p:nvPr>
        </p:nvPicPr>
        <p:blipFill>
          <a:blip r:embed="rId3" cstate="print"/>
          <a:srcRect/>
          <a:stretch>
            <a:fillRect/>
          </a:stretch>
        </p:blipFill>
        <p:spPr bwMode="auto">
          <a:xfrm>
            <a:off x="6156176" y="2852936"/>
            <a:ext cx="2376264" cy="3081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p:cNvPicPr>
            <a:picLocks noGrp="1"/>
          </p:cNvPicPr>
          <p:nvPr>
            <p:ph sz="half" idx="2"/>
          </p:nvPr>
        </p:nvPicPr>
        <p:blipFill>
          <a:blip r:embed="rId2" cstate="print"/>
          <a:srcRect/>
          <a:stretch>
            <a:fillRect/>
          </a:stretch>
        </p:blipFill>
        <p:spPr bwMode="auto">
          <a:xfrm>
            <a:off x="1071538" y="2060848"/>
            <a:ext cx="3860502" cy="4082796"/>
          </a:xfrm>
          <a:prstGeom prst="rect">
            <a:avLst/>
          </a:prstGeom>
          <a:noFill/>
          <a:ln w="9525">
            <a:noFill/>
            <a:miter lim="800000"/>
            <a:headEnd/>
            <a:tailEnd/>
          </a:ln>
        </p:spPr>
      </p:pic>
      <p:sp>
        <p:nvSpPr>
          <p:cNvPr id="2" name="Заголовок 1"/>
          <p:cNvSpPr>
            <a:spLocks noGrp="1"/>
          </p:cNvSpPr>
          <p:nvPr>
            <p:ph type="title"/>
          </p:nvPr>
        </p:nvSpPr>
        <p:spPr>
          <a:xfrm>
            <a:off x="683568" y="274638"/>
            <a:ext cx="8003232" cy="58018"/>
          </a:xfrm>
        </p:spPr>
        <p:txBody>
          <a:bodyPr>
            <a:normAutofit fontScale="90000"/>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357158" y="116632"/>
            <a:ext cx="7887250" cy="936104"/>
          </a:xfrm>
        </p:spPr>
        <p:txBody>
          <a:bodyPr>
            <a:noAutofit/>
          </a:bodyPr>
          <a:lstStyle/>
          <a:p>
            <a:pPr algn="ctr"/>
            <a:r>
              <a:rPr lang="ru-RU" sz="4400" dirty="0">
                <a:solidFill>
                  <a:srgbClr val="00B050"/>
                </a:solidFill>
              </a:rPr>
              <a:t>«Котенок лакает молоко</a:t>
            </a:r>
            <a:r>
              <a:rPr lang="ru-RU" sz="4400" dirty="0" smtClean="0">
                <a:solidFill>
                  <a:srgbClr val="00B050"/>
                </a:solidFill>
              </a:rPr>
              <a:t>»</a:t>
            </a:r>
            <a:endParaRPr lang="ru-RU" sz="4400" dirty="0">
              <a:solidFill>
                <a:srgbClr val="00B050"/>
              </a:solidFill>
            </a:endParaRPr>
          </a:p>
        </p:txBody>
      </p:sp>
      <p:sp>
        <p:nvSpPr>
          <p:cNvPr id="5" name="Текст 4"/>
          <p:cNvSpPr>
            <a:spLocks noGrp="1"/>
          </p:cNvSpPr>
          <p:nvPr>
            <p:ph type="body" sz="quarter" idx="3"/>
          </p:nvPr>
        </p:nvSpPr>
        <p:spPr>
          <a:xfrm>
            <a:off x="0" y="908720"/>
            <a:ext cx="9144000" cy="2088232"/>
          </a:xfrm>
        </p:spPr>
        <p:txBody>
          <a:bodyPr>
            <a:normAutofit/>
          </a:bodyPr>
          <a:lstStyle/>
          <a:p>
            <a:pPr algn="ctr"/>
            <a:r>
              <a:rPr lang="ru-RU" dirty="0"/>
              <a:t>Широко открываем рот, делаем 4—5 движений широким языком, как бы лакая молоко. Закрываем рот. Убираем язычок. Даем ребенку время для отдыха и расслабления. Повторяем упражнение</a:t>
            </a:r>
          </a:p>
          <a:p>
            <a:pPr algn="ctr"/>
            <a:endParaRPr lang="ru-RU" dirty="0"/>
          </a:p>
        </p:txBody>
      </p:sp>
      <p:pic>
        <p:nvPicPr>
          <p:cNvPr id="7" name="Содержимое 6"/>
          <p:cNvPicPr>
            <a:picLocks noGrp="1"/>
          </p:cNvPicPr>
          <p:nvPr>
            <p:ph sz="quarter" idx="4"/>
          </p:nvPr>
        </p:nvPicPr>
        <p:blipFill>
          <a:blip r:embed="rId3" cstate="print"/>
          <a:srcRect/>
          <a:stretch>
            <a:fillRect/>
          </a:stretch>
        </p:blipFill>
        <p:spPr bwMode="auto">
          <a:xfrm>
            <a:off x="6072198" y="2420888"/>
            <a:ext cx="2748274" cy="3782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4225973" y="1628800"/>
            <a:ext cx="4187663" cy="4895830"/>
          </a:xfrm>
          <a:prstGeom prst="rect">
            <a:avLst/>
          </a:prstGeom>
          <a:noFill/>
          <a:ln w="9525">
            <a:noFill/>
            <a:miter lim="800000"/>
            <a:headEnd/>
            <a:tailEnd/>
          </a:ln>
          <a:effectLst/>
        </p:spPr>
      </p:pic>
      <p:sp>
        <p:nvSpPr>
          <p:cNvPr id="6" name="Заголовок 5"/>
          <p:cNvSpPr>
            <a:spLocks noGrp="1"/>
          </p:cNvSpPr>
          <p:nvPr>
            <p:ph type="ctrTitle"/>
          </p:nvPr>
        </p:nvSpPr>
        <p:spPr>
          <a:xfrm>
            <a:off x="642910" y="285728"/>
            <a:ext cx="7772400" cy="3171846"/>
          </a:xfrm>
        </p:spPr>
        <p:txBody>
          <a:bodyPr>
            <a:noAutofit/>
          </a:bodyPr>
          <a:lstStyle/>
          <a:p>
            <a:r>
              <a:rPr lang="ru-RU" sz="3600" dirty="0" smtClean="0">
                <a:latin typeface="+mn-lt"/>
              </a:rPr>
              <a:t>Гимнастика для рук, ног - дело нам привычное и знакомое. Понятно, для чего мы тренируем мышцы, чтобы они стали ловкими, </a:t>
            </a:r>
            <a:r>
              <a:rPr lang="ru-RU" sz="3600" dirty="0" smtClean="0"/>
              <a:t>сильными, подвижными</a:t>
            </a:r>
            <a:r>
              <a:rPr lang="ru-RU" sz="3200" dirty="0" smtClean="0"/>
              <a:t>. </a:t>
            </a:r>
            <a:endParaRPr lang="ru-RU" sz="3200" dirty="0"/>
          </a:p>
        </p:txBody>
      </p:sp>
      <p:sp>
        <p:nvSpPr>
          <p:cNvPr id="7" name="Подзаголовок 6"/>
          <p:cNvSpPr>
            <a:spLocks noGrp="1"/>
          </p:cNvSpPr>
          <p:nvPr>
            <p:ph type="subTitle" idx="1"/>
          </p:nvPr>
        </p:nvSpPr>
        <p:spPr>
          <a:xfrm>
            <a:off x="357158" y="3571852"/>
            <a:ext cx="4143404" cy="3286148"/>
          </a:xfrm>
        </p:spPr>
        <p:txBody>
          <a:bodyPr>
            <a:normAutofit/>
          </a:bodyPr>
          <a:lstStyle/>
          <a:p>
            <a:r>
              <a:rPr lang="ru-RU" sz="3600" dirty="0" smtClean="0">
                <a:solidFill>
                  <a:schemeClr val="tx1"/>
                </a:solidFill>
              </a:rPr>
              <a:t>А вот зачем язык тренировать,  он и так "без костей"? </a:t>
            </a:r>
            <a:endParaRPr lang="ru-RU" sz="3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p:cNvPicPr>
            <a:picLocks noGrp="1"/>
          </p:cNvPicPr>
          <p:nvPr>
            <p:ph sz="half" idx="2"/>
          </p:nvPr>
        </p:nvPicPr>
        <p:blipFill>
          <a:blip r:embed="rId2" cstate="print"/>
          <a:srcRect/>
          <a:stretch>
            <a:fillRect/>
          </a:stretch>
        </p:blipFill>
        <p:spPr bwMode="auto">
          <a:xfrm>
            <a:off x="251520" y="2132856"/>
            <a:ext cx="5112568" cy="4464496"/>
          </a:xfrm>
          <a:prstGeom prst="rect">
            <a:avLst/>
          </a:prstGeom>
          <a:noFill/>
          <a:ln w="9525">
            <a:noFill/>
            <a:miter lim="800000"/>
            <a:headEnd/>
            <a:tailEnd/>
          </a:ln>
        </p:spPr>
      </p:pic>
      <p:pic>
        <p:nvPicPr>
          <p:cNvPr id="7" name="Содержимое 6"/>
          <p:cNvPicPr>
            <a:picLocks noGrp="1"/>
          </p:cNvPicPr>
          <p:nvPr>
            <p:ph sz="quarter" idx="4"/>
          </p:nvPr>
        </p:nvPicPr>
        <p:blipFill>
          <a:blip r:embed="rId3" cstate="print"/>
          <a:srcRect/>
          <a:stretch>
            <a:fillRect/>
          </a:stretch>
        </p:blipFill>
        <p:spPr bwMode="auto">
          <a:xfrm>
            <a:off x="6156176" y="2924944"/>
            <a:ext cx="2736304" cy="3111305"/>
          </a:xfrm>
          <a:prstGeom prst="rect">
            <a:avLst/>
          </a:prstGeom>
          <a:noFill/>
          <a:ln w="9525">
            <a:noFill/>
            <a:miter lim="800000"/>
            <a:headEnd/>
            <a:tailEnd/>
          </a:ln>
        </p:spPr>
      </p:pic>
      <p:sp>
        <p:nvSpPr>
          <p:cNvPr id="2" name="Заголовок 1"/>
          <p:cNvSpPr>
            <a:spLocks noGrp="1"/>
          </p:cNvSpPr>
          <p:nvPr>
            <p:ph type="title"/>
          </p:nvPr>
        </p:nvSpPr>
        <p:spPr>
          <a:xfrm>
            <a:off x="323528" y="-99392"/>
            <a:ext cx="8229600" cy="582594"/>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2267744" y="188640"/>
            <a:ext cx="4040188" cy="889015"/>
          </a:xfrm>
        </p:spPr>
        <p:txBody>
          <a:bodyPr>
            <a:noAutofit/>
          </a:bodyPr>
          <a:lstStyle/>
          <a:p>
            <a:pPr algn="ctr"/>
            <a:r>
              <a:rPr lang="ru-RU" sz="5400" dirty="0">
                <a:solidFill>
                  <a:srgbClr val="FFC000"/>
                </a:solidFill>
              </a:rPr>
              <a:t>«Чашечка»</a:t>
            </a:r>
          </a:p>
        </p:txBody>
      </p:sp>
      <p:sp>
        <p:nvSpPr>
          <p:cNvPr id="5" name="Текст 4"/>
          <p:cNvSpPr>
            <a:spLocks noGrp="1"/>
          </p:cNvSpPr>
          <p:nvPr>
            <p:ph type="body" sz="quarter" idx="3"/>
          </p:nvPr>
        </p:nvSpPr>
        <p:spPr>
          <a:xfrm>
            <a:off x="323528" y="-819472"/>
            <a:ext cx="8435281" cy="3960440"/>
          </a:xfrm>
        </p:spPr>
        <p:txBody>
          <a:bodyPr>
            <a:normAutofit/>
          </a:bodyPr>
          <a:lstStyle/>
          <a:p>
            <a:pPr algn="ctr">
              <a:spcBef>
                <a:spcPts val="0"/>
              </a:spcBef>
            </a:pPr>
            <a:r>
              <a:rPr lang="ru-RU" dirty="0"/>
              <a:t>Широко открываем рот, кладем широкий язык на нижнюю губу, загибаем края языка «чашечкой» и медленно поднимаем ее за верхние зубы. Затем предлагаем ребенку опустить язычок, закрыть рот, расслабиться, сглотнуть слюну. Повторяем упражнение 3—4 раза.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147248" cy="548680"/>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611560" y="-387424"/>
            <a:ext cx="6375082" cy="1703513"/>
          </a:xfrm>
        </p:spPr>
        <p:txBody>
          <a:bodyPr>
            <a:noAutofit/>
          </a:bodyPr>
          <a:lstStyle/>
          <a:p>
            <a:pPr algn="ctr"/>
            <a:r>
              <a:rPr lang="ru-RU" sz="5400" dirty="0">
                <a:solidFill>
                  <a:schemeClr val="accent6">
                    <a:lumMod val="50000"/>
                  </a:schemeClr>
                </a:solidFill>
              </a:rPr>
              <a:t>«Качели</a:t>
            </a:r>
            <a:r>
              <a:rPr lang="ru-RU" sz="5400" dirty="0" smtClean="0">
                <a:solidFill>
                  <a:schemeClr val="accent6">
                    <a:lumMod val="50000"/>
                  </a:schemeClr>
                </a:solidFill>
              </a:rPr>
              <a:t>»</a:t>
            </a:r>
            <a:endParaRPr lang="ru-RU" sz="5400" dirty="0">
              <a:solidFill>
                <a:schemeClr val="accent6">
                  <a:lumMod val="50000"/>
                </a:schemeClr>
              </a:solidFill>
            </a:endParaRPr>
          </a:p>
        </p:txBody>
      </p:sp>
      <p:pic>
        <p:nvPicPr>
          <p:cNvPr id="7" name="Содержимое 6"/>
          <p:cNvPicPr>
            <a:picLocks noGrp="1"/>
          </p:cNvPicPr>
          <p:nvPr>
            <p:ph sz="half" idx="2"/>
          </p:nvPr>
        </p:nvPicPr>
        <p:blipFill>
          <a:blip r:embed="rId2" cstate="print"/>
          <a:srcRect/>
          <a:stretch>
            <a:fillRect/>
          </a:stretch>
        </p:blipFill>
        <p:spPr bwMode="auto">
          <a:xfrm>
            <a:off x="323528" y="2564904"/>
            <a:ext cx="3096344" cy="3744416"/>
          </a:xfrm>
          <a:prstGeom prst="rect">
            <a:avLst/>
          </a:prstGeom>
          <a:noFill/>
          <a:ln w="9525">
            <a:noFill/>
            <a:miter lim="800000"/>
            <a:headEnd/>
            <a:tailEnd/>
          </a:ln>
        </p:spPr>
      </p:pic>
      <p:pic>
        <p:nvPicPr>
          <p:cNvPr id="8" name="Содержимое 7"/>
          <p:cNvPicPr>
            <a:picLocks noGrp="1"/>
          </p:cNvPicPr>
          <p:nvPr>
            <p:ph sz="quarter" idx="4"/>
          </p:nvPr>
        </p:nvPicPr>
        <p:blipFill>
          <a:blip r:embed="rId3" cstate="print"/>
          <a:srcRect/>
          <a:stretch>
            <a:fillRect/>
          </a:stretch>
        </p:blipFill>
        <p:spPr bwMode="auto">
          <a:xfrm>
            <a:off x="5715008" y="2564904"/>
            <a:ext cx="2817432" cy="3595688"/>
          </a:xfrm>
          <a:prstGeom prst="rect">
            <a:avLst/>
          </a:prstGeom>
          <a:noFill/>
          <a:ln w="9525">
            <a:noFill/>
            <a:miter lim="800000"/>
            <a:headEnd/>
            <a:tailEnd/>
          </a:ln>
        </p:spPr>
      </p:pic>
      <p:sp>
        <p:nvSpPr>
          <p:cNvPr id="5" name="Текст 4"/>
          <p:cNvSpPr>
            <a:spLocks noGrp="1"/>
          </p:cNvSpPr>
          <p:nvPr>
            <p:ph type="body" sz="quarter" idx="3"/>
          </p:nvPr>
        </p:nvSpPr>
        <p:spPr>
          <a:xfrm>
            <a:off x="1475656" y="1052736"/>
            <a:ext cx="7056784" cy="3358156"/>
          </a:xfrm>
        </p:spPr>
        <p:txBody>
          <a:bodyPr>
            <a:normAutofit/>
          </a:bodyPr>
          <a:lstStyle/>
          <a:p>
            <a:pPr algn="ctr">
              <a:lnSpc>
                <a:spcPct val="120000"/>
              </a:lnSpc>
              <a:spcBef>
                <a:spcPts val="0"/>
              </a:spcBef>
            </a:pPr>
            <a:r>
              <a:rPr lang="ru-RU" dirty="0"/>
              <a:t>Широко открываем рот, кладем на нижнюю губу спокойный расслабленный язык, переводим его на верхнюю губу, возвращаем на нижнюю, снова поднимаем на верхнюю. Выполняем 6—8 раз. Убираем язычок, закрываем рот. Даем ребенку время для отдыха и расслабления. Повторяем упражнение.</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Содержимое 14"/>
          <p:cNvPicPr>
            <a:picLocks noGrp="1"/>
          </p:cNvPicPr>
          <p:nvPr>
            <p:ph sz="quarter" idx="4"/>
          </p:nvPr>
        </p:nvPicPr>
        <p:blipFill>
          <a:blip r:embed="rId2" cstate="print"/>
          <a:srcRect/>
          <a:stretch>
            <a:fillRect/>
          </a:stretch>
        </p:blipFill>
        <p:spPr bwMode="auto">
          <a:xfrm>
            <a:off x="5724128" y="3645024"/>
            <a:ext cx="2376264" cy="2649476"/>
          </a:xfrm>
          <a:prstGeom prst="rect">
            <a:avLst/>
          </a:prstGeom>
          <a:noFill/>
          <a:ln w="9525">
            <a:noFill/>
            <a:miter lim="800000"/>
            <a:headEnd/>
            <a:tailEnd/>
          </a:ln>
        </p:spPr>
      </p:pic>
      <p:sp>
        <p:nvSpPr>
          <p:cNvPr id="2" name="Заголовок 1"/>
          <p:cNvSpPr>
            <a:spLocks noGrp="1"/>
          </p:cNvSpPr>
          <p:nvPr>
            <p:ph type="title"/>
          </p:nvPr>
        </p:nvSpPr>
        <p:spPr>
          <a:xfrm>
            <a:off x="395536" y="0"/>
            <a:ext cx="8229600" cy="582594"/>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827584" y="692696"/>
            <a:ext cx="6879138" cy="648072"/>
          </a:xfrm>
        </p:spPr>
        <p:txBody>
          <a:bodyPr>
            <a:noAutofit/>
          </a:bodyPr>
          <a:lstStyle/>
          <a:p>
            <a:pPr algn="ctr"/>
            <a:r>
              <a:rPr lang="ru-RU" sz="5400" dirty="0">
                <a:solidFill>
                  <a:srgbClr val="0070C0"/>
                </a:solidFill>
              </a:rPr>
              <a:t>«Иголочка</a:t>
            </a:r>
            <a:r>
              <a:rPr lang="ru-RU" sz="5400" dirty="0" smtClean="0">
                <a:solidFill>
                  <a:srgbClr val="0070C0"/>
                </a:solidFill>
              </a:rPr>
              <a:t>»</a:t>
            </a:r>
            <a:endParaRPr lang="ru-RU" sz="5400" dirty="0">
              <a:solidFill>
                <a:srgbClr val="0070C0"/>
              </a:solidFill>
            </a:endParaRPr>
          </a:p>
        </p:txBody>
      </p:sp>
      <p:pic>
        <p:nvPicPr>
          <p:cNvPr id="10" name="Содержимое 9"/>
          <p:cNvPicPr>
            <a:picLocks noGrp="1"/>
          </p:cNvPicPr>
          <p:nvPr>
            <p:ph sz="half" idx="2"/>
          </p:nvPr>
        </p:nvPicPr>
        <p:blipFill>
          <a:blip r:embed="rId3" cstate="print"/>
          <a:srcRect/>
          <a:stretch>
            <a:fillRect/>
          </a:stretch>
        </p:blipFill>
        <p:spPr bwMode="auto">
          <a:xfrm>
            <a:off x="395536" y="2996952"/>
            <a:ext cx="3528392" cy="3528392"/>
          </a:xfrm>
          <a:prstGeom prst="rect">
            <a:avLst/>
          </a:prstGeom>
          <a:noFill/>
          <a:ln w="9525">
            <a:noFill/>
            <a:miter lim="800000"/>
            <a:headEnd/>
            <a:tailEnd/>
          </a:ln>
        </p:spPr>
      </p:pic>
      <p:sp>
        <p:nvSpPr>
          <p:cNvPr id="5" name="Текст 4"/>
          <p:cNvSpPr>
            <a:spLocks noGrp="1"/>
          </p:cNvSpPr>
          <p:nvPr>
            <p:ph type="body" sz="quarter" idx="3"/>
          </p:nvPr>
        </p:nvSpPr>
        <p:spPr>
          <a:xfrm>
            <a:off x="539552" y="260648"/>
            <a:ext cx="8424936" cy="2736304"/>
          </a:xfrm>
        </p:spPr>
        <p:txBody>
          <a:bodyPr>
            <a:normAutofit/>
          </a:bodyPr>
          <a:lstStyle/>
          <a:p>
            <a:pPr algn="ctr">
              <a:lnSpc>
                <a:spcPct val="120000"/>
              </a:lnSpc>
              <a:spcBef>
                <a:spcPts val="0"/>
              </a:spcBef>
            </a:pPr>
            <a:r>
              <a:rPr lang="ru-RU" dirty="0"/>
              <a:t>Широко открываем рот, приподнимаем и вытягиваем вперед тонкий язычок. Фиксируем положение на 3—5 секунд. Убираем язычок, закрываем рот. Даем ребенку время для отдыха и расслабления. Повторяем упражнение.</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8636"/>
            <a:ext cx="8229600" cy="582594"/>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2339752" y="188640"/>
            <a:ext cx="4040188" cy="893755"/>
          </a:xfrm>
        </p:spPr>
        <p:txBody>
          <a:bodyPr>
            <a:noAutofit/>
          </a:bodyPr>
          <a:lstStyle/>
          <a:p>
            <a:pPr algn="ctr"/>
            <a:r>
              <a:rPr lang="ru-RU" sz="5400" dirty="0">
                <a:solidFill>
                  <a:srgbClr val="00B050"/>
                </a:solidFill>
              </a:rPr>
              <a:t>«Маятник»</a:t>
            </a:r>
          </a:p>
        </p:txBody>
      </p:sp>
      <p:pic>
        <p:nvPicPr>
          <p:cNvPr id="12" name="Содержимое 11"/>
          <p:cNvPicPr>
            <a:picLocks noGrp="1"/>
          </p:cNvPicPr>
          <p:nvPr>
            <p:ph sz="quarter" idx="4"/>
          </p:nvPr>
        </p:nvPicPr>
        <p:blipFill>
          <a:blip r:embed="rId2" cstate="print"/>
          <a:srcRect/>
          <a:stretch>
            <a:fillRect/>
          </a:stretch>
        </p:blipFill>
        <p:spPr bwMode="auto">
          <a:xfrm>
            <a:off x="4499992" y="3645024"/>
            <a:ext cx="2891150" cy="2930098"/>
          </a:xfrm>
          <a:prstGeom prst="rect">
            <a:avLst/>
          </a:prstGeom>
          <a:noFill/>
          <a:ln w="9525">
            <a:noFill/>
            <a:miter lim="800000"/>
            <a:headEnd/>
            <a:tailEnd/>
          </a:ln>
        </p:spPr>
      </p:pic>
      <p:pic>
        <p:nvPicPr>
          <p:cNvPr id="13" name="Содержимое 12"/>
          <p:cNvPicPr>
            <a:picLocks noGrp="1"/>
          </p:cNvPicPr>
          <p:nvPr>
            <p:ph sz="half" idx="2"/>
          </p:nvPr>
        </p:nvPicPr>
        <p:blipFill>
          <a:blip r:embed="rId3" cstate="print"/>
          <a:srcRect/>
          <a:stretch>
            <a:fillRect/>
          </a:stretch>
        </p:blipFill>
        <p:spPr bwMode="auto">
          <a:xfrm>
            <a:off x="107504" y="2659411"/>
            <a:ext cx="3891852" cy="4166774"/>
          </a:xfrm>
          <a:prstGeom prst="rect">
            <a:avLst/>
          </a:prstGeom>
          <a:noFill/>
          <a:ln w="9525">
            <a:noFill/>
            <a:miter lim="800000"/>
            <a:headEnd/>
            <a:tailEnd/>
          </a:ln>
        </p:spPr>
      </p:pic>
      <p:sp>
        <p:nvSpPr>
          <p:cNvPr id="5" name="Текст 4"/>
          <p:cNvSpPr>
            <a:spLocks noGrp="1"/>
          </p:cNvSpPr>
          <p:nvPr>
            <p:ph type="body" sz="quarter" idx="3"/>
          </p:nvPr>
        </p:nvSpPr>
        <p:spPr>
          <a:xfrm>
            <a:off x="0" y="928670"/>
            <a:ext cx="9036496" cy="2788362"/>
          </a:xfrm>
        </p:spPr>
        <p:txBody>
          <a:bodyPr>
            <a:normAutofit/>
          </a:bodyPr>
          <a:lstStyle/>
          <a:p>
            <a:pPr algn="ctr">
              <a:lnSpc>
                <a:spcPct val="120000"/>
              </a:lnSpc>
              <a:spcBef>
                <a:spcPts val="0"/>
              </a:spcBef>
            </a:pPr>
            <a:r>
              <a:rPr lang="ru-RU" dirty="0"/>
              <a:t>Открываем рот, растягиваем губы в улыбку, вытягиваем язык, напрягаем его, касаемся острым кончиком языка то левого, то правого уголков губ. Следим, чтобы язык двигался по воздуху, а не по нижней губе, чтобы не качалась нижняя челюсть. Выполняем 6—8 раз. Убираем язычок, закрываем рот. Даем ребенку время для отдыха. Повторяем упражнение.</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p:cNvPicPr>
            <a:picLocks noGrp="1"/>
          </p:cNvPicPr>
          <p:nvPr>
            <p:ph sz="half" idx="2"/>
          </p:nvPr>
        </p:nvPicPr>
        <p:blipFill>
          <a:blip r:embed="rId2" cstate="print"/>
          <a:srcRect/>
          <a:stretch>
            <a:fillRect/>
          </a:stretch>
        </p:blipFill>
        <p:spPr bwMode="auto">
          <a:xfrm>
            <a:off x="467544" y="1844824"/>
            <a:ext cx="4218832" cy="4176464"/>
          </a:xfrm>
          <a:prstGeom prst="rect">
            <a:avLst/>
          </a:prstGeom>
          <a:noFill/>
          <a:ln w="9525">
            <a:noFill/>
            <a:miter lim="800000"/>
            <a:headEnd/>
            <a:tailEnd/>
          </a:ln>
        </p:spPr>
      </p:pic>
      <p:pic>
        <p:nvPicPr>
          <p:cNvPr id="10" name="Содержимое 9"/>
          <p:cNvPicPr>
            <a:picLocks noGrp="1"/>
          </p:cNvPicPr>
          <p:nvPr>
            <p:ph sz="quarter" idx="4"/>
          </p:nvPr>
        </p:nvPicPr>
        <p:blipFill>
          <a:blip r:embed="rId3" cstate="print"/>
          <a:srcRect/>
          <a:stretch>
            <a:fillRect/>
          </a:stretch>
        </p:blipFill>
        <p:spPr bwMode="auto">
          <a:xfrm>
            <a:off x="6143636" y="2708920"/>
            <a:ext cx="2532820" cy="3312678"/>
          </a:xfrm>
          <a:prstGeom prst="rect">
            <a:avLst/>
          </a:prstGeom>
          <a:noFill/>
          <a:ln w="9525">
            <a:noFill/>
            <a:miter lim="800000"/>
            <a:headEnd/>
            <a:tailEnd/>
          </a:ln>
        </p:spPr>
      </p:pic>
      <p:sp>
        <p:nvSpPr>
          <p:cNvPr id="2" name="Заголовок 1"/>
          <p:cNvSpPr>
            <a:spLocks noGrp="1"/>
          </p:cNvSpPr>
          <p:nvPr>
            <p:ph type="title"/>
          </p:nvPr>
        </p:nvSpPr>
        <p:spPr>
          <a:xfrm>
            <a:off x="457200" y="0"/>
            <a:ext cx="8003232" cy="476672"/>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285720" y="116632"/>
            <a:ext cx="8102704" cy="1008112"/>
          </a:xfrm>
        </p:spPr>
        <p:txBody>
          <a:bodyPr>
            <a:noAutofit/>
          </a:bodyPr>
          <a:lstStyle/>
          <a:p>
            <a:pPr algn="ctr"/>
            <a:r>
              <a:rPr lang="ru-RU" sz="5400" dirty="0">
                <a:solidFill>
                  <a:srgbClr val="FFC000"/>
                </a:solidFill>
              </a:rPr>
              <a:t>«</a:t>
            </a:r>
            <a:r>
              <a:rPr lang="ru-RU" sz="5400" dirty="0" smtClean="0">
                <a:solidFill>
                  <a:srgbClr val="FFC000"/>
                </a:solidFill>
              </a:rPr>
              <a:t>Вкусный мед»</a:t>
            </a:r>
            <a:endParaRPr lang="ru-RU" sz="5400" dirty="0">
              <a:solidFill>
                <a:srgbClr val="FFC000"/>
              </a:solidFill>
            </a:endParaRPr>
          </a:p>
        </p:txBody>
      </p:sp>
      <p:sp>
        <p:nvSpPr>
          <p:cNvPr id="5" name="Текст 4"/>
          <p:cNvSpPr>
            <a:spLocks noGrp="1"/>
          </p:cNvSpPr>
          <p:nvPr>
            <p:ph type="body" sz="quarter" idx="3"/>
          </p:nvPr>
        </p:nvSpPr>
        <p:spPr>
          <a:xfrm>
            <a:off x="0" y="908720"/>
            <a:ext cx="8685213" cy="2088232"/>
          </a:xfrm>
        </p:spPr>
        <p:txBody>
          <a:bodyPr>
            <a:normAutofit fontScale="92500" lnSpcReduction="10000"/>
          </a:bodyPr>
          <a:lstStyle/>
          <a:p>
            <a:pPr algn="ctr">
              <a:lnSpc>
                <a:spcPct val="120000"/>
              </a:lnSpc>
              <a:spcBef>
                <a:spcPts val="0"/>
              </a:spcBef>
            </a:pPr>
            <a:r>
              <a:rPr lang="ru-RU" dirty="0"/>
              <a:t>Широко открываем рот, острым кончиком языка проводим по верхней губе слева направо и обратно. Следим за тем, чтобы не двигалась нижняя челюсть. Выполняем 6—8 раз. Убираем язычок, закрываем рот. Даем ребенку время для отдыха и расслабления. Повторяем упражнение.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11"/>
          <p:cNvPicPr>
            <a:picLocks noGrp="1"/>
          </p:cNvPicPr>
          <p:nvPr>
            <p:ph sz="half" idx="2"/>
          </p:nvPr>
        </p:nvPicPr>
        <p:blipFill>
          <a:blip r:embed="rId2" cstate="print"/>
          <a:srcRect/>
          <a:stretch>
            <a:fillRect/>
          </a:stretch>
        </p:blipFill>
        <p:spPr bwMode="auto">
          <a:xfrm>
            <a:off x="0" y="2348880"/>
            <a:ext cx="4286248" cy="3723326"/>
          </a:xfrm>
          <a:prstGeom prst="rect">
            <a:avLst/>
          </a:prstGeom>
          <a:noFill/>
          <a:ln w="9525">
            <a:noFill/>
            <a:miter lim="800000"/>
            <a:headEnd/>
            <a:tailEnd/>
          </a:ln>
        </p:spPr>
      </p:pic>
      <p:sp>
        <p:nvSpPr>
          <p:cNvPr id="2" name="Заголовок 1"/>
          <p:cNvSpPr>
            <a:spLocks noGrp="1"/>
          </p:cNvSpPr>
          <p:nvPr>
            <p:ph type="title"/>
          </p:nvPr>
        </p:nvSpPr>
        <p:spPr>
          <a:xfrm>
            <a:off x="467544" y="0"/>
            <a:ext cx="8219256" cy="620688"/>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1835696" y="-171400"/>
            <a:ext cx="5184576" cy="1584176"/>
          </a:xfrm>
        </p:spPr>
        <p:txBody>
          <a:bodyPr>
            <a:noAutofit/>
          </a:bodyPr>
          <a:lstStyle/>
          <a:p>
            <a:pPr algn="ctr"/>
            <a:r>
              <a:rPr lang="ru-RU" sz="5400" dirty="0">
                <a:solidFill>
                  <a:schemeClr val="accent6">
                    <a:lumMod val="50000"/>
                  </a:schemeClr>
                </a:solidFill>
              </a:rPr>
              <a:t>«Мостик</a:t>
            </a:r>
            <a:r>
              <a:rPr lang="ru-RU" sz="5400" dirty="0" smtClean="0">
                <a:solidFill>
                  <a:schemeClr val="accent6">
                    <a:lumMod val="50000"/>
                  </a:schemeClr>
                </a:solidFill>
              </a:rPr>
              <a:t>»</a:t>
            </a:r>
            <a:endParaRPr lang="ru-RU" sz="5400" dirty="0">
              <a:solidFill>
                <a:schemeClr val="accent6">
                  <a:lumMod val="50000"/>
                </a:schemeClr>
              </a:solidFill>
            </a:endParaRPr>
          </a:p>
        </p:txBody>
      </p:sp>
      <p:sp>
        <p:nvSpPr>
          <p:cNvPr id="5" name="Текст 4"/>
          <p:cNvSpPr>
            <a:spLocks noGrp="1"/>
          </p:cNvSpPr>
          <p:nvPr>
            <p:ph type="body" sz="quarter" idx="3"/>
          </p:nvPr>
        </p:nvSpPr>
        <p:spPr>
          <a:xfrm>
            <a:off x="971600" y="836712"/>
            <a:ext cx="7642175" cy="3600400"/>
          </a:xfrm>
        </p:spPr>
        <p:txBody>
          <a:bodyPr>
            <a:normAutofit/>
          </a:bodyPr>
          <a:lstStyle/>
          <a:p>
            <a:pPr algn="ctr">
              <a:lnSpc>
                <a:spcPct val="120000"/>
              </a:lnSpc>
              <a:spcBef>
                <a:spcPts val="0"/>
              </a:spcBef>
            </a:pPr>
            <a:r>
              <a:rPr lang="ru-RU" dirty="0"/>
              <a:t>Открываем рот. Выгнув спинку языка, упираем его кончик в нижние зубы изнутри рта. Удерживаем в таком положении 3—5 секунд. Медленно сближаем и сжимаем зубы, закрываем рот. «Мостик» стоит за закрытыми зубами. Затем предлагаем ребенку выпрямить язычок, расслабиться. Повторяем упражнение.</a:t>
            </a:r>
          </a:p>
        </p:txBody>
      </p:sp>
      <p:pic>
        <p:nvPicPr>
          <p:cNvPr id="11" name="Содержимое 10"/>
          <p:cNvPicPr>
            <a:picLocks noGrp="1"/>
          </p:cNvPicPr>
          <p:nvPr>
            <p:ph sz="quarter" idx="4"/>
          </p:nvPr>
        </p:nvPicPr>
        <p:blipFill>
          <a:blip r:embed="rId3" cstate="print"/>
          <a:srcRect/>
          <a:stretch>
            <a:fillRect/>
          </a:stretch>
        </p:blipFill>
        <p:spPr bwMode="auto">
          <a:xfrm>
            <a:off x="5929322" y="3284984"/>
            <a:ext cx="3214678" cy="3378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p:cNvPicPr>
            <a:picLocks noGrp="1"/>
          </p:cNvPicPr>
          <p:nvPr>
            <p:ph sz="half" idx="2"/>
          </p:nvPr>
        </p:nvPicPr>
        <p:blipFill>
          <a:blip r:embed="rId2" cstate="print"/>
          <a:srcRect/>
          <a:stretch>
            <a:fillRect/>
          </a:stretch>
        </p:blipFill>
        <p:spPr bwMode="auto">
          <a:xfrm>
            <a:off x="0" y="2214554"/>
            <a:ext cx="4071934" cy="4022758"/>
          </a:xfrm>
          <a:prstGeom prst="rect">
            <a:avLst/>
          </a:prstGeom>
          <a:noFill/>
          <a:ln w="9525">
            <a:noFill/>
            <a:miter lim="800000"/>
            <a:headEnd/>
            <a:tailEnd/>
          </a:ln>
        </p:spPr>
      </p:pic>
      <p:sp>
        <p:nvSpPr>
          <p:cNvPr id="2" name="Заголовок 1"/>
          <p:cNvSpPr>
            <a:spLocks noGrp="1"/>
          </p:cNvSpPr>
          <p:nvPr>
            <p:ph type="title"/>
          </p:nvPr>
        </p:nvSpPr>
        <p:spPr>
          <a:xfrm>
            <a:off x="457200" y="-315416"/>
            <a:ext cx="8291264" cy="1172648"/>
          </a:xfrm>
        </p:spPr>
        <p:txBody>
          <a:bodyPr>
            <a:normAutofit/>
          </a:bodyPr>
          <a:lstStyle/>
          <a:p>
            <a:r>
              <a:rPr lang="ru-RU" sz="2400" dirty="0" smtClean="0"/>
              <a:t>Артикуляционная гимнастика </a:t>
            </a:r>
            <a:endParaRPr lang="ru-RU" sz="2400" dirty="0"/>
          </a:p>
        </p:txBody>
      </p:sp>
      <p:sp>
        <p:nvSpPr>
          <p:cNvPr id="3" name="Текст 2"/>
          <p:cNvSpPr>
            <a:spLocks noGrp="1"/>
          </p:cNvSpPr>
          <p:nvPr>
            <p:ph type="body" idx="1"/>
          </p:nvPr>
        </p:nvSpPr>
        <p:spPr>
          <a:xfrm>
            <a:off x="0" y="332656"/>
            <a:ext cx="8892480" cy="792088"/>
          </a:xfrm>
        </p:spPr>
        <p:txBody>
          <a:bodyPr>
            <a:noAutofit/>
          </a:bodyPr>
          <a:lstStyle/>
          <a:p>
            <a:pPr algn="ctr"/>
            <a:r>
              <a:rPr lang="ru-RU" sz="5400" dirty="0">
                <a:solidFill>
                  <a:srgbClr val="0070C0"/>
                </a:solidFill>
              </a:rPr>
              <a:t>«Орешек»</a:t>
            </a:r>
          </a:p>
        </p:txBody>
      </p:sp>
      <p:sp>
        <p:nvSpPr>
          <p:cNvPr id="5" name="Текст 4"/>
          <p:cNvSpPr>
            <a:spLocks noGrp="1"/>
          </p:cNvSpPr>
          <p:nvPr>
            <p:ph type="body" sz="quarter" idx="3"/>
          </p:nvPr>
        </p:nvSpPr>
        <p:spPr>
          <a:xfrm>
            <a:off x="0" y="692696"/>
            <a:ext cx="8604448" cy="1728192"/>
          </a:xfrm>
        </p:spPr>
        <p:txBody>
          <a:bodyPr>
            <a:normAutofit/>
          </a:bodyPr>
          <a:lstStyle/>
          <a:p>
            <a:pPr algn="ctr"/>
            <a:r>
              <a:rPr lang="ru-RU" dirty="0" smtClean="0"/>
              <a:t>При </a:t>
            </a:r>
            <a:r>
              <a:rPr lang="ru-RU" dirty="0"/>
              <a:t>закрытом рте упираем напряженный кончик языка то в левую, то в правую щеку. Выполняем 6—8 раз. Затем даем ребенку время для отдыха. Повторяем упражнение.</a:t>
            </a:r>
          </a:p>
        </p:txBody>
      </p:sp>
      <p:pic>
        <p:nvPicPr>
          <p:cNvPr id="9" name="Содержимое 8"/>
          <p:cNvPicPr>
            <a:picLocks noGrp="1"/>
          </p:cNvPicPr>
          <p:nvPr>
            <p:ph sz="quarter" idx="4"/>
          </p:nvPr>
        </p:nvPicPr>
        <p:blipFill>
          <a:blip r:embed="rId3" cstate="print"/>
          <a:srcRect/>
          <a:stretch>
            <a:fillRect/>
          </a:stretch>
        </p:blipFill>
        <p:spPr bwMode="auto">
          <a:xfrm>
            <a:off x="5643570" y="2276872"/>
            <a:ext cx="3320918" cy="3938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ctrTitle"/>
          </p:nvPr>
        </p:nvSpPr>
        <p:spPr/>
        <p:txBody>
          <a:bodyPr>
            <a:noAutofit/>
          </a:bodyPr>
          <a:lstStyle/>
          <a:p>
            <a:r>
              <a:rPr lang="ru-RU" sz="3600" dirty="0" smtClean="0"/>
              <a:t/>
            </a:r>
            <a:br>
              <a:rPr lang="ru-RU" sz="3600" dirty="0" smtClean="0"/>
            </a:br>
            <a:r>
              <a:rPr lang="ru-RU" sz="3600" dirty="0" smtClean="0"/>
              <a:t/>
            </a:r>
            <a:br>
              <a:rPr lang="ru-RU" sz="3600" dirty="0" smtClean="0"/>
            </a:br>
            <a:r>
              <a:rPr lang="ru-RU" sz="3600" dirty="0" smtClean="0">
                <a:solidFill>
                  <a:srgbClr val="FF0000"/>
                </a:solidFill>
                <a:latin typeface="Comic Sans MS" pitchFamily="66" charset="0"/>
              </a:rPr>
              <a:t>Не огорчайтесь, если некоторые упражнения не будут получаться с первого раза даже у вас. </a:t>
            </a:r>
            <a:br>
              <a:rPr lang="ru-RU" sz="3600" dirty="0" smtClean="0">
                <a:solidFill>
                  <a:srgbClr val="FF0000"/>
                </a:solidFill>
                <a:latin typeface="Comic Sans MS" pitchFamily="66" charset="0"/>
              </a:rPr>
            </a:br>
            <a:r>
              <a:rPr lang="ru-RU" sz="3600" dirty="0" smtClean="0">
                <a:solidFill>
                  <a:srgbClr val="FF0000"/>
                </a:solidFill>
                <a:latin typeface="Comic Sans MS" pitchFamily="66" charset="0"/>
              </a:rPr>
              <a:t>Попробуйте повторить их вместе с ребенком, признаваясь ему: "Смотри, у меня тоже не получается, давай вместе попробуем". </a:t>
            </a:r>
            <a:br>
              <a:rPr lang="ru-RU" sz="3600" dirty="0" smtClean="0">
                <a:solidFill>
                  <a:srgbClr val="FF0000"/>
                </a:solidFill>
                <a:latin typeface="Comic Sans MS" pitchFamily="66" charset="0"/>
              </a:rPr>
            </a:br>
            <a:r>
              <a:rPr lang="ru-RU" sz="3600" dirty="0" smtClean="0">
                <a:solidFill>
                  <a:srgbClr val="FF0000"/>
                </a:solidFill>
                <a:latin typeface="Comic Sans MS" pitchFamily="66" charset="0"/>
              </a:rPr>
              <a:t>Будьте терпеливы, ласковы и спокойны, и все получится. </a:t>
            </a:r>
            <a:endParaRPr lang="ru-RU"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48" y="785794"/>
            <a:ext cx="7805910" cy="4857755"/>
          </a:xfrm>
          <a:prstGeom prst="rect">
            <a:avLst/>
          </a:prstGeom>
          <a:noFill/>
          <a:ln w="9525">
            <a:noFill/>
            <a:miter lim="800000"/>
            <a:headEnd/>
            <a:tailEnd/>
          </a:ln>
          <a:effectLst/>
        </p:spPr>
      </p:pic>
      <p:sp>
        <p:nvSpPr>
          <p:cNvPr id="3" name="TextBox 2"/>
          <p:cNvSpPr txBox="1"/>
          <p:nvPr/>
        </p:nvSpPr>
        <p:spPr>
          <a:xfrm>
            <a:off x="2699792" y="6165304"/>
            <a:ext cx="5256584" cy="523220"/>
          </a:xfrm>
          <a:prstGeom prst="rect">
            <a:avLst/>
          </a:prstGeom>
          <a:noFill/>
        </p:spPr>
        <p:txBody>
          <a:bodyPr wrap="square" rtlCol="0">
            <a:spAutoFit/>
          </a:bodyPr>
          <a:lstStyle/>
          <a:p>
            <a:pPr algn="ctr"/>
            <a:r>
              <a:rPr lang="ru-RU" sz="2800" b="1" dirty="0" smtClean="0">
                <a:solidFill>
                  <a:srgbClr val="7030A0"/>
                </a:solidFill>
              </a:rPr>
              <a:t>Желаю успехов!</a:t>
            </a:r>
            <a:endParaRPr lang="ru-RU" sz="2800" b="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0"/>
            <a:ext cx="7772400" cy="3171846"/>
          </a:xfrm>
        </p:spPr>
        <p:txBody>
          <a:bodyPr>
            <a:noAutofit/>
          </a:bodyPr>
          <a:lstStyle/>
          <a:p>
            <a:r>
              <a:rPr lang="ru-RU" sz="3600" dirty="0" smtClean="0">
                <a:latin typeface="+mn-lt"/>
              </a:rPr>
              <a:t>Язык - главная мышца органов речи.</a:t>
            </a:r>
            <a:br>
              <a:rPr lang="ru-RU" sz="3600" dirty="0" smtClean="0">
                <a:latin typeface="+mn-lt"/>
              </a:rPr>
            </a:br>
            <a:r>
              <a:rPr lang="ru-RU" sz="3600" dirty="0" smtClean="0"/>
              <a:t> И для него, как и для всякой мышцы, гимнастика просто необходима.</a:t>
            </a:r>
            <a:endParaRPr lang="ru-RU" sz="3600" dirty="0">
              <a:latin typeface="+mn-lt"/>
            </a:endParaRPr>
          </a:p>
        </p:txBody>
      </p:sp>
      <p:sp>
        <p:nvSpPr>
          <p:cNvPr id="7" name="Подзаголовок 6"/>
          <p:cNvSpPr>
            <a:spLocks noGrp="1"/>
          </p:cNvSpPr>
          <p:nvPr>
            <p:ph type="subTitle" idx="1"/>
          </p:nvPr>
        </p:nvSpPr>
        <p:spPr>
          <a:xfrm>
            <a:off x="357158" y="2714620"/>
            <a:ext cx="4500594" cy="3643338"/>
          </a:xfrm>
        </p:spPr>
        <p:txBody>
          <a:bodyPr>
            <a:noAutofit/>
          </a:bodyPr>
          <a:lstStyle/>
          <a:p>
            <a:r>
              <a:rPr lang="ru-RU" smtClean="0">
                <a:solidFill>
                  <a:schemeClr val="tx1"/>
                </a:solidFill>
              </a:rPr>
              <a:t>Язык </a:t>
            </a:r>
            <a:r>
              <a:rPr lang="ru-RU" dirty="0" smtClean="0">
                <a:solidFill>
                  <a:schemeClr val="tx1"/>
                </a:solidFill>
              </a:rPr>
              <a:t>должен быть достаточно хорошо развит, чтобы выполнять тонкие целенаправленные движения, именуемые звукопроизношением</a:t>
            </a:r>
            <a:r>
              <a:rPr lang="ru-RU" sz="3600" dirty="0" smtClean="0">
                <a:solidFill>
                  <a:schemeClr val="tx1"/>
                </a:solidFill>
              </a:rPr>
              <a:t>. </a:t>
            </a:r>
            <a:endParaRPr lang="ru-RU" sz="3600" dirty="0">
              <a:solidFill>
                <a:schemeClr val="tx1"/>
              </a:solidFill>
            </a:endParaRPr>
          </a:p>
        </p:txBody>
      </p:sp>
      <p:pic>
        <p:nvPicPr>
          <p:cNvPr id="4" name="Рисунок 3"/>
          <p:cNvPicPr/>
          <p:nvPr/>
        </p:nvPicPr>
        <p:blipFill>
          <a:blip r:embed="rId2" cstate="print"/>
          <a:srcRect/>
          <a:stretch>
            <a:fillRect/>
          </a:stretch>
        </p:blipFill>
        <p:spPr bwMode="auto">
          <a:xfrm>
            <a:off x="5572132" y="2857496"/>
            <a:ext cx="2928958"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5800" y="428605"/>
            <a:ext cx="7772400" cy="3171846"/>
          </a:xfrm>
        </p:spPr>
        <p:txBody>
          <a:bodyPr>
            <a:noAutofit/>
          </a:bodyPr>
          <a:lstStyle/>
          <a:p>
            <a:r>
              <a:rPr lang="ru-RU" sz="2800" dirty="0" smtClean="0">
                <a:solidFill>
                  <a:srgbClr val="FF0000"/>
                </a:solidFill>
              </a:rPr>
              <a:t>Артикуляционная гимнастика </a:t>
            </a:r>
            <a:r>
              <a:rPr lang="ru-RU" sz="2800" dirty="0" smtClean="0"/>
              <a:t>– это специальные упражнения для развития подвижности, ловкости органов артикуляционного аппарата (губ, языка, мягкого нёба, щек, уздечки), необходимых для правильного произнесения звуков</a:t>
            </a:r>
            <a:r>
              <a:rPr lang="ru-RU" sz="3200" dirty="0" smtClean="0"/>
              <a:t>.</a:t>
            </a:r>
            <a:br>
              <a:rPr lang="ru-RU" sz="3200" dirty="0" smtClean="0"/>
            </a:br>
            <a:endParaRPr lang="ru-RU" sz="3200" dirty="0"/>
          </a:p>
        </p:txBody>
      </p:sp>
      <p:sp>
        <p:nvSpPr>
          <p:cNvPr id="7" name="Подзаголовок 6"/>
          <p:cNvSpPr>
            <a:spLocks noGrp="1"/>
          </p:cNvSpPr>
          <p:nvPr>
            <p:ph type="subTitle" idx="1"/>
          </p:nvPr>
        </p:nvSpPr>
        <p:spPr>
          <a:xfrm>
            <a:off x="714348" y="3428976"/>
            <a:ext cx="7572428" cy="3429024"/>
          </a:xfrm>
        </p:spPr>
        <p:txBody>
          <a:bodyPr>
            <a:noAutofit/>
          </a:bodyPr>
          <a:lstStyle/>
          <a:p>
            <a:endParaRPr lang="ru-RU" sz="2800" dirty="0" smtClean="0">
              <a:solidFill>
                <a:srgbClr val="FF0000"/>
              </a:solidFill>
            </a:endParaRPr>
          </a:p>
          <a:p>
            <a:r>
              <a:rPr lang="ru-RU" sz="2800" dirty="0" smtClean="0">
                <a:solidFill>
                  <a:srgbClr val="FF0000"/>
                </a:solidFill>
              </a:rPr>
              <a:t>Цель артикуляционной гимнастики </a:t>
            </a:r>
            <a:r>
              <a:rPr lang="ru-RU" sz="2800" dirty="0" smtClean="0">
                <a:solidFill>
                  <a:schemeClr val="tx1"/>
                </a:solidFill>
              </a:rPr>
              <a:t>- выработка полноценных движений и определенных положений органов артикуляционного аппарата, необходимых для правильного произношения звуков. </a:t>
            </a:r>
          </a:p>
          <a:p>
            <a:endParaRPr lang="ru-RU" sz="2800" dirty="0" smtClean="0">
              <a:solidFill>
                <a:schemeClr val="tx1"/>
              </a:solidFill>
            </a:endParaRPr>
          </a:p>
          <a:p>
            <a:endParaRPr lang="ru-RU" sz="3600" dirty="0">
              <a:solidFill>
                <a:schemeClr val="tx1"/>
              </a:solidFill>
            </a:endParaRPr>
          </a:p>
        </p:txBody>
      </p:sp>
      <p:pic>
        <p:nvPicPr>
          <p:cNvPr id="4" name="Рисунок 3"/>
          <p:cNvPicPr/>
          <p:nvPr/>
        </p:nvPicPr>
        <p:blipFill>
          <a:blip r:embed="rId2" cstate="print"/>
          <a:srcRect/>
          <a:stretch>
            <a:fillRect/>
          </a:stretch>
        </p:blipFill>
        <p:spPr bwMode="auto">
          <a:xfrm>
            <a:off x="1285852" y="2928934"/>
            <a:ext cx="6357982" cy="891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428604"/>
            <a:ext cx="7772400" cy="3171846"/>
          </a:xfrm>
        </p:spPr>
        <p:txBody>
          <a:bodyPr>
            <a:noAutofit/>
          </a:bodyPr>
          <a:lstStyle/>
          <a:p>
            <a:r>
              <a:rPr lang="ru-RU" sz="3600" dirty="0" smtClean="0"/>
              <a:t>Чтобы ребёнок правильно произносил звуки, его губы и язык должны быть сильными, а движения точными. </a:t>
            </a: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571472" y="2071678"/>
            <a:ext cx="4429156" cy="3143272"/>
          </a:xfrm>
        </p:spPr>
        <p:txBody>
          <a:bodyPr>
            <a:noAutofit/>
          </a:bodyPr>
          <a:lstStyle/>
          <a:p>
            <a:endParaRPr lang="ru-RU" sz="2800" dirty="0" smtClean="0">
              <a:solidFill>
                <a:srgbClr val="FF0000"/>
              </a:solidFill>
            </a:endParaRPr>
          </a:p>
          <a:p>
            <a:endParaRPr lang="ru-RU" sz="2800" dirty="0" smtClean="0">
              <a:solidFill>
                <a:schemeClr val="tx1"/>
              </a:solidFill>
            </a:endParaRPr>
          </a:p>
          <a:p>
            <a:r>
              <a:rPr lang="ru-RU" sz="3600" dirty="0" smtClean="0">
                <a:solidFill>
                  <a:schemeClr val="tx1"/>
                </a:solidFill>
              </a:rPr>
              <a:t>Всем упражнениям и движениям языка и губ поможет научить артикуляционная гимнастика.</a:t>
            </a:r>
          </a:p>
          <a:p>
            <a:endParaRPr lang="ru-RU" sz="3600" dirty="0">
              <a:solidFill>
                <a:schemeClr val="tx1"/>
              </a:solidFill>
            </a:endParaRPr>
          </a:p>
        </p:txBody>
      </p:sp>
      <p:pic>
        <p:nvPicPr>
          <p:cNvPr id="5" name="Рисунок 4"/>
          <p:cNvPicPr/>
          <p:nvPr/>
        </p:nvPicPr>
        <p:blipFill>
          <a:blip r:embed="rId2" cstate="print"/>
          <a:srcRect/>
          <a:stretch>
            <a:fillRect/>
          </a:stretch>
        </p:blipFill>
        <p:spPr bwMode="auto">
          <a:xfrm>
            <a:off x="5357818" y="2857496"/>
            <a:ext cx="3571900"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428604"/>
            <a:ext cx="7772400" cy="3171846"/>
          </a:xfrm>
        </p:spPr>
        <p:txBody>
          <a:bodyPr>
            <a:noAutofit/>
          </a:bodyPr>
          <a:lstStyle/>
          <a:p>
            <a:r>
              <a:rPr lang="ru-RU" sz="3600" i="1" dirty="0" smtClean="0"/>
              <a:t> </a:t>
            </a:r>
            <a:r>
              <a:rPr lang="ru-RU" sz="3200" dirty="0" smtClean="0"/>
              <a:t>Недостатки произношения отягощают эмоционально-психическое состояние ребенка, мешают ему развиваться и общаться со сверстниками </a:t>
            </a:r>
            <a:br>
              <a:rPr lang="ru-RU" sz="3200" dirty="0" smtClean="0"/>
            </a:br>
            <a:endParaRPr lang="ru-RU" sz="3200" dirty="0"/>
          </a:p>
        </p:txBody>
      </p:sp>
      <p:sp>
        <p:nvSpPr>
          <p:cNvPr id="7" name="Подзаголовок 6"/>
          <p:cNvSpPr>
            <a:spLocks noGrp="1"/>
          </p:cNvSpPr>
          <p:nvPr>
            <p:ph type="subTitle" idx="1"/>
          </p:nvPr>
        </p:nvSpPr>
        <p:spPr>
          <a:xfrm>
            <a:off x="500034" y="1928802"/>
            <a:ext cx="4429156" cy="3143272"/>
          </a:xfrm>
        </p:spPr>
        <p:txBody>
          <a:bodyPr>
            <a:noAutofit/>
          </a:bodyPr>
          <a:lstStyle/>
          <a:p>
            <a:endParaRPr lang="ru-RU" sz="2800" dirty="0" smtClean="0">
              <a:solidFill>
                <a:srgbClr val="FF0000"/>
              </a:solidFill>
            </a:endParaRPr>
          </a:p>
          <a:p>
            <a:endParaRPr lang="ru-RU" sz="2800" dirty="0" smtClean="0">
              <a:solidFill>
                <a:schemeClr val="tx1"/>
              </a:solidFill>
            </a:endParaRPr>
          </a:p>
          <a:p>
            <a:r>
              <a:rPr lang="ru-RU" dirty="0" smtClean="0">
                <a:solidFill>
                  <a:schemeClr val="tx1"/>
                </a:solidFill>
              </a:rPr>
              <a:t>Чтобы эта проблема не возникла у ребенка в дальнейшем, стоит начать заниматься артикуляционной гимнастикой как можно раньше. </a:t>
            </a:r>
          </a:p>
          <a:p>
            <a:endParaRPr lang="ru-RU" sz="3600" dirty="0">
              <a:solidFill>
                <a:schemeClr val="tx1"/>
              </a:solidFill>
            </a:endParaRPr>
          </a:p>
        </p:txBody>
      </p:sp>
      <p:pic>
        <p:nvPicPr>
          <p:cNvPr id="8" name="Picture 2"/>
          <p:cNvPicPr>
            <a:picLocks noChangeAspect="1" noChangeArrowheads="1"/>
          </p:cNvPicPr>
          <p:nvPr/>
        </p:nvPicPr>
        <p:blipFill>
          <a:blip r:embed="rId2" cstate="print"/>
          <a:srcRect/>
          <a:stretch>
            <a:fillRect/>
          </a:stretch>
        </p:blipFill>
        <p:spPr bwMode="auto">
          <a:xfrm>
            <a:off x="5500694" y="2857496"/>
            <a:ext cx="321467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428604"/>
            <a:ext cx="7772400" cy="3171846"/>
          </a:xfrm>
        </p:spPr>
        <p:txBody>
          <a:bodyPr>
            <a:noAutofit/>
          </a:bodyPr>
          <a:lstStyle/>
          <a:p>
            <a:r>
              <a:rPr lang="ru-RU" sz="3600" i="1" dirty="0" smtClean="0"/>
              <a:t> </a:t>
            </a:r>
            <a:r>
              <a:rPr lang="ru-RU" sz="3200" dirty="0" smtClean="0"/>
              <a:t>Детям двух - четырех лет артикуляционная гимнастика поможет быстрее "поставить" правильное звукопроизношение.</a:t>
            </a:r>
            <a:br>
              <a:rPr lang="ru-RU" sz="3200" dirty="0" smtClean="0"/>
            </a:b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500034" y="1928802"/>
            <a:ext cx="4643470" cy="3643338"/>
          </a:xfrm>
        </p:spPr>
        <p:txBody>
          <a:bodyPr>
            <a:noAutofit/>
          </a:bodyPr>
          <a:lstStyle/>
          <a:p>
            <a:endParaRPr lang="ru-RU" dirty="0" smtClean="0">
              <a:solidFill>
                <a:srgbClr val="FF0000"/>
              </a:solidFill>
            </a:endParaRPr>
          </a:p>
          <a:p>
            <a:r>
              <a:rPr lang="ru-RU" dirty="0" smtClean="0">
                <a:solidFill>
                  <a:schemeClr val="tx1"/>
                </a:solidFill>
              </a:rPr>
              <a:t>Детям пяти – семи лет артикуляционная гимнастика поможет преодолеть уже сложившиеся нарушения звукопроизношения.</a:t>
            </a:r>
            <a:endParaRPr lang="ru-RU" dirty="0">
              <a:solidFill>
                <a:schemeClr val="tx1"/>
              </a:solidFill>
            </a:endParaRPr>
          </a:p>
        </p:txBody>
      </p:sp>
      <p:pic>
        <p:nvPicPr>
          <p:cNvPr id="29698" name="Picture 2"/>
          <p:cNvPicPr>
            <a:picLocks noChangeAspect="1" noChangeArrowheads="1"/>
          </p:cNvPicPr>
          <p:nvPr/>
        </p:nvPicPr>
        <p:blipFill>
          <a:blip r:embed="rId2" cstate="print"/>
          <a:srcRect/>
          <a:stretch>
            <a:fillRect/>
          </a:stretch>
        </p:blipFill>
        <p:spPr bwMode="auto">
          <a:xfrm>
            <a:off x="5143504" y="2357430"/>
            <a:ext cx="3712526"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428604"/>
            <a:ext cx="7772400" cy="3171846"/>
          </a:xfrm>
        </p:spPr>
        <p:txBody>
          <a:bodyPr>
            <a:noAutofit/>
          </a:bodyPr>
          <a:lstStyle/>
          <a:p>
            <a:r>
              <a:rPr lang="ru-RU" sz="3600" i="1" dirty="0" smtClean="0"/>
              <a:t> </a:t>
            </a:r>
            <a:r>
              <a:rPr lang="ru-RU" sz="3200" dirty="0" smtClean="0"/>
              <a:t>Поначалу артикуляционную гимнастику необходимо выполнять перед зеркалом. Ребенок должен видеть, что язык делает. </a:t>
            </a:r>
            <a:br>
              <a:rPr lang="ru-RU" sz="3200" dirty="0" smtClean="0"/>
            </a:b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500034" y="1928802"/>
            <a:ext cx="4643470" cy="3643338"/>
          </a:xfrm>
        </p:spPr>
        <p:txBody>
          <a:bodyPr>
            <a:noAutofit/>
          </a:bodyPr>
          <a:lstStyle/>
          <a:p>
            <a:endParaRPr lang="ru-RU" dirty="0" smtClean="0">
              <a:solidFill>
                <a:srgbClr val="FF0000"/>
              </a:solidFill>
            </a:endParaRPr>
          </a:p>
          <a:p>
            <a:r>
              <a:rPr lang="ru-RU" dirty="0" smtClean="0">
                <a:solidFill>
                  <a:schemeClr val="tx1"/>
                </a:solidFill>
              </a:rPr>
              <a:t>У взрослых артикуляция - автоматизированный навык, а ребенку необходимо через зрительное восприятие обрести этот автоматизм, постоянно упражняясь.</a:t>
            </a:r>
            <a:endParaRPr lang="ru-RU" dirty="0">
              <a:solidFill>
                <a:schemeClr val="tx1"/>
              </a:solidFill>
            </a:endParaRPr>
          </a:p>
        </p:txBody>
      </p:sp>
      <p:pic>
        <p:nvPicPr>
          <p:cNvPr id="5" name="Рисунок 4"/>
          <p:cNvPicPr/>
          <p:nvPr/>
        </p:nvPicPr>
        <p:blipFill>
          <a:blip r:embed="rId2" cstate="print"/>
          <a:srcRect/>
          <a:stretch>
            <a:fillRect/>
          </a:stretch>
        </p:blipFill>
        <p:spPr bwMode="auto">
          <a:xfrm>
            <a:off x="5500694" y="2428868"/>
            <a:ext cx="3286148" cy="39290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amond(in)">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42910" y="357166"/>
            <a:ext cx="7772400" cy="3171846"/>
          </a:xfrm>
        </p:spPr>
        <p:txBody>
          <a:bodyPr>
            <a:noAutofit/>
          </a:bodyPr>
          <a:lstStyle/>
          <a:p>
            <a:r>
              <a:rPr lang="ru-RU" sz="2800" dirty="0" smtClean="0">
                <a:latin typeface="+mn-lt"/>
              </a:rPr>
              <a:t>Мы взрослые, когда говорим, даже не задумываемся над тем, куда надо поставить язык, как открыть рот, куда должна быть направлена воздушная струя. </a:t>
            </a:r>
            <a:r>
              <a:rPr lang="ru-RU" sz="3200" dirty="0" smtClean="0"/>
              <a:t/>
            </a:r>
            <a:br>
              <a:rPr lang="ru-RU" sz="3200" dirty="0" smtClean="0"/>
            </a:br>
            <a:endParaRPr lang="ru-RU" sz="3200" dirty="0"/>
          </a:p>
        </p:txBody>
      </p:sp>
      <p:sp>
        <p:nvSpPr>
          <p:cNvPr id="7" name="Подзаголовок 6"/>
          <p:cNvSpPr>
            <a:spLocks noGrp="1"/>
          </p:cNvSpPr>
          <p:nvPr>
            <p:ph type="subTitle" idx="1"/>
          </p:nvPr>
        </p:nvSpPr>
        <p:spPr>
          <a:xfrm>
            <a:off x="285720" y="1785926"/>
            <a:ext cx="4786346" cy="4572032"/>
          </a:xfrm>
        </p:spPr>
        <p:txBody>
          <a:bodyPr>
            <a:noAutofit/>
          </a:bodyPr>
          <a:lstStyle/>
          <a:p>
            <a:endParaRPr lang="ru-RU" dirty="0" smtClean="0">
              <a:solidFill>
                <a:srgbClr val="FF0000"/>
              </a:solidFill>
            </a:endParaRPr>
          </a:p>
          <a:p>
            <a:endParaRPr lang="ru-RU" sz="2200" dirty="0" smtClean="0">
              <a:solidFill>
                <a:schemeClr val="tx1"/>
              </a:solidFill>
            </a:endParaRPr>
          </a:p>
          <a:p>
            <a:r>
              <a:rPr lang="ru-RU" sz="2800" dirty="0" smtClean="0">
                <a:solidFill>
                  <a:schemeClr val="tx1"/>
                </a:solidFill>
              </a:rPr>
              <a:t>В то же время для ребенка, который учится чисто и правильно говорить - это тяжелый труд. Язык и губы не слушаются, так и норовят "соскользнуть" на привычное и неправильное положение.</a:t>
            </a:r>
            <a:endParaRPr lang="ru-RU" sz="2800" dirty="0">
              <a:solidFill>
                <a:schemeClr val="tx1"/>
              </a:solidFill>
            </a:endParaRPr>
          </a:p>
        </p:txBody>
      </p:sp>
      <p:pic>
        <p:nvPicPr>
          <p:cNvPr id="30722" name="Picture 2"/>
          <p:cNvPicPr>
            <a:picLocks noChangeAspect="1" noChangeArrowheads="1"/>
          </p:cNvPicPr>
          <p:nvPr/>
        </p:nvPicPr>
        <p:blipFill>
          <a:blip r:embed="rId2" cstate="print"/>
          <a:srcRect/>
          <a:stretch>
            <a:fillRect/>
          </a:stretch>
        </p:blipFill>
        <p:spPr bwMode="auto">
          <a:xfrm>
            <a:off x="5143504" y="3000372"/>
            <a:ext cx="3754741" cy="29527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182</TotalTime>
  <Words>1050</Words>
  <Application>Microsoft Office PowerPoint</Application>
  <PresentationFormat>Экран (4:3)</PresentationFormat>
  <Paragraphs>82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Гимнастика для рук, ног - дело нам привычное и знакомое. Понятно, для чего мы тренируем мышцы, чтобы они стали ловкими, сильными, подвижными. </vt:lpstr>
      <vt:lpstr>Язык - главная мышца органов речи.  И для него, как и для всякой мышцы, гимнастика просто необходима.</vt:lpstr>
      <vt:lpstr>Артикуляционная гимнастика – это специальные упражнения для развития подвижности, ловкости органов артикуляционного аппарата (губ, языка, мягкого нёба, щек, уздечки), необходимых для правильного произнесения звуков. </vt:lpstr>
      <vt:lpstr>Чтобы ребёнок правильно произносил звуки, его губы и язык должны быть сильными, а движения точными.  </vt:lpstr>
      <vt:lpstr> Недостатки произношения отягощают эмоционально-психическое состояние ребенка, мешают ему развиваться и общаться со сверстниками  </vt:lpstr>
      <vt:lpstr> Детям двух - четырех лет артикуляционная гимнастика поможет быстрее "поставить" правильное звукопроизношение.  </vt:lpstr>
      <vt:lpstr> Поначалу артикуляционную гимнастику необходимо выполнять перед зеркалом. Ребенок должен видеть, что язык делает.   </vt:lpstr>
      <vt:lpstr>Мы взрослые, когда говорим, даже не задумываемся над тем, куда надо поставить язык, как открыть рот, куда должна быть направлена воздушная струя.  </vt:lpstr>
      <vt:lpstr>Чтобы сделать эту трудную для ребенка работу увлекательным и интересным занятием, нужно превратить упражнения в интересную игру с помощью веселых историй о язычке, добавляя стихи и загадки.  </vt:lpstr>
      <vt:lpstr>Важность артикуляционной гимнастики для детей трудно переоценить. Она подобна утренней зарядке: усиливает кровообращение, развивает гибкость органов речевого аппарата, укрепляет мышцы лица.   </vt:lpstr>
      <vt:lpstr>Работа над развитием артикуляционного аппарата, является одной из первостепенных задач, в работе над формированием правильного звукопроизношения  </vt:lpstr>
      <vt:lpstr> В данной презентации я представлю упражнения основного артикуляционного комплекса, которые использую в своей работе с детьми дошкольного возраста.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Артикуляционная гимнастика </vt:lpstr>
      <vt:lpstr>  Не огорчайтесь, если некоторые упражнения не будут получаться с первого раза даже у вас.  Попробуйте повторить их вместе с ребенком, признаваясь ему: "Смотри, у меня тоже не получается, давай вместе попробуем".  Будьте терпеливы, ласковы и спокойны, и все получится. </vt:lpstr>
      <vt:lpstr>Слайд 28</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Быков</dc:creator>
  <cp:lastModifiedBy>Home</cp:lastModifiedBy>
  <cp:revision>26</cp:revision>
  <dcterms:created xsi:type="dcterms:W3CDTF">2013-11-09T10:18:54Z</dcterms:created>
  <dcterms:modified xsi:type="dcterms:W3CDTF">2019-04-08T18:23:02Z</dcterms:modified>
</cp:coreProperties>
</file>